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3"/>
  </p:notesMasterIdLst>
  <p:sldIdLst>
    <p:sldId id="256" r:id="rId2"/>
    <p:sldId id="284" r:id="rId3"/>
    <p:sldId id="275" r:id="rId4"/>
    <p:sldId id="257" r:id="rId5"/>
    <p:sldId id="276" r:id="rId6"/>
    <p:sldId id="259" r:id="rId7"/>
    <p:sldId id="260" r:id="rId8"/>
    <p:sldId id="261" r:id="rId9"/>
    <p:sldId id="277" r:id="rId10"/>
    <p:sldId id="262" r:id="rId11"/>
    <p:sldId id="266" r:id="rId12"/>
    <p:sldId id="278" r:id="rId13"/>
    <p:sldId id="279" r:id="rId14"/>
    <p:sldId id="285" r:id="rId15"/>
    <p:sldId id="280" r:id="rId16"/>
    <p:sldId id="267" r:id="rId17"/>
    <p:sldId id="271" r:id="rId18"/>
    <p:sldId id="273" r:id="rId19"/>
    <p:sldId id="281" r:id="rId20"/>
    <p:sldId id="282" r:id="rId21"/>
    <p:sldId id="283"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91" autoAdjust="0"/>
    <p:restoredTop sz="94660"/>
  </p:normalViewPr>
  <p:slideViewPr>
    <p:cSldViewPr snapToGrid="0">
      <p:cViewPr varScale="1">
        <p:scale>
          <a:sx n="70" d="100"/>
          <a:sy n="70" d="100"/>
        </p:scale>
        <p:origin x="77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633A53F-9128-42F6-AED4-976E6F268337}" type="datetimeFigureOut">
              <a:rPr lang="en-GB" smtClean="0"/>
              <a:t>22/06/2022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0B95C96-0D03-45C4-900A-A68EED11A48E}" type="slidenum">
              <a:rPr lang="en-GB" smtClean="0"/>
              <a:t>‹#›</a:t>
            </a:fld>
            <a:endParaRPr lang="en-GB"/>
          </a:p>
        </p:txBody>
      </p:sp>
    </p:spTree>
    <p:extLst>
      <p:ext uri="{BB962C8B-B14F-4D97-AF65-F5344CB8AC3E}">
        <p14:creationId xmlns:p14="http://schemas.microsoft.com/office/powerpoint/2010/main" val="39886074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solidFill>
                  <a:srgbClr val="000000"/>
                </a:solidFill>
                <a:latin typeface="Calibri" panose="020F0502020204030204" pitchFamily="34" charset="0"/>
                <a:ea typeface="Calibri" panose="020F0502020204030204" pitchFamily="34" charset="0"/>
                <a:cs typeface="Calibri" panose="020F0502020204030204" pitchFamily="34" charset="0"/>
              </a:rPr>
              <a:t>We are all different so the same thing could happen to two people and yet they could both feel totally different emotions! For example, if a family member is having a baby one person might feel very happy and another might feel worried about the change.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solidFill>
                  <a:srgbClr val="000000"/>
                </a:solidFill>
                <a:latin typeface="Calibri" panose="020F0502020204030204" pitchFamily="34" charset="0"/>
                <a:ea typeface="Calibri" panose="020F0502020204030204" pitchFamily="34" charset="0"/>
                <a:cs typeface="Calibri" panose="020F0502020204030204" pitchFamily="34" charset="0"/>
              </a:rPr>
              <a:t>Some of us learn to regulate our emotions as we grow up. For example, when a child spills their drink they may be distraught, but as they grow up they no longer become upset by this and instead learn to pick up the cup, clean up the mess and get a new drink. We are all different so some people find it easier than others to regulate their emotions. It is also important to remember that at times everyone struggles to manage their emotions!</a:t>
            </a:r>
            <a:endParaRPr lang="en-GB" dirty="0" smtClean="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endParaRPr lang="en-GB" dirty="0"/>
          </a:p>
        </p:txBody>
      </p:sp>
      <p:sp>
        <p:nvSpPr>
          <p:cNvPr id="4" name="Slide Number Placeholder 3"/>
          <p:cNvSpPr>
            <a:spLocks noGrp="1"/>
          </p:cNvSpPr>
          <p:nvPr>
            <p:ph type="sldNum" sz="quarter" idx="10"/>
          </p:nvPr>
        </p:nvSpPr>
        <p:spPr/>
        <p:txBody>
          <a:bodyPr/>
          <a:lstStyle/>
          <a:p>
            <a:fld id="{20B95C96-0D03-45C4-900A-A68EED11A48E}" type="slidenum">
              <a:rPr lang="en-GB" smtClean="0"/>
              <a:t>2</a:t>
            </a:fld>
            <a:endParaRPr lang="en-GB"/>
          </a:p>
        </p:txBody>
      </p:sp>
    </p:spTree>
    <p:extLst>
      <p:ext uri="{BB962C8B-B14F-4D97-AF65-F5344CB8AC3E}">
        <p14:creationId xmlns:p14="http://schemas.microsoft.com/office/powerpoint/2010/main" val="38664338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B95C96-0D03-45C4-900A-A68EED11A48E}" type="slidenum">
              <a:rPr lang="en-GB" smtClean="0"/>
              <a:t>3</a:t>
            </a:fld>
            <a:endParaRPr lang="en-GB"/>
          </a:p>
        </p:txBody>
      </p:sp>
    </p:spTree>
    <p:extLst>
      <p:ext uri="{BB962C8B-B14F-4D97-AF65-F5344CB8AC3E}">
        <p14:creationId xmlns:p14="http://schemas.microsoft.com/office/powerpoint/2010/main" val="28403620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solidFill>
                  <a:srgbClr val="515151"/>
                </a:solidFill>
                <a:latin typeface="-apple-system"/>
              </a:rPr>
              <a:t>They may label another child as “bad” because of something that child did — maybe it was impulsive — maybe they didn’t think before acting — maybe they were emotional and made a bad choice — but they are not “bad.”</a:t>
            </a:r>
          </a:p>
          <a:p>
            <a:r>
              <a:rPr lang="en-GB" dirty="0" smtClean="0">
                <a:solidFill>
                  <a:srgbClr val="515151"/>
                </a:solidFill>
                <a:latin typeface="-apple-system"/>
              </a:rPr>
              <a:t>This is an important distinction to learn in early childhood</a:t>
            </a:r>
            <a:endParaRPr lang="en-GB" b="0" i="0" dirty="0" smtClean="0">
              <a:solidFill>
                <a:srgbClr val="515151"/>
              </a:solidFill>
              <a:effectLst/>
              <a:latin typeface="-apple-system"/>
            </a:endParaRPr>
          </a:p>
          <a:p>
            <a:endParaRPr lang="en-GB" dirty="0"/>
          </a:p>
        </p:txBody>
      </p:sp>
      <p:sp>
        <p:nvSpPr>
          <p:cNvPr id="4" name="Slide Number Placeholder 3"/>
          <p:cNvSpPr>
            <a:spLocks noGrp="1"/>
          </p:cNvSpPr>
          <p:nvPr>
            <p:ph type="sldNum" sz="quarter" idx="10"/>
          </p:nvPr>
        </p:nvSpPr>
        <p:spPr/>
        <p:txBody>
          <a:bodyPr/>
          <a:lstStyle/>
          <a:p>
            <a:fld id="{20B95C96-0D03-45C4-900A-A68EED11A48E}" type="slidenum">
              <a:rPr lang="en-GB" smtClean="0"/>
              <a:t>16</a:t>
            </a:fld>
            <a:endParaRPr lang="en-GB"/>
          </a:p>
        </p:txBody>
      </p:sp>
    </p:spTree>
    <p:extLst>
      <p:ext uri="{BB962C8B-B14F-4D97-AF65-F5344CB8AC3E}">
        <p14:creationId xmlns:p14="http://schemas.microsoft.com/office/powerpoint/2010/main" val="66313783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6/22/2022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6/22/2022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6/22/2022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6/22/2022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6/22/2022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6/22/2022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t>6/22/2022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smtClean="0"/>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6/22/2022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6/22/2022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6/22/2022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6/22/2022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6/22/2022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6/22/2022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6/22/2022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6/22/2022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6/22/2022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smtClean="0"/>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6/22/2022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6/22/2022</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jp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8.jpg"/><Relationship Id="rId5" Type="http://schemas.openxmlformats.org/officeDocument/2006/relationships/image" Target="../media/image7.png"/><Relationship Id="rId4" Type="http://schemas.openxmlformats.org/officeDocument/2006/relationships/image" Target="../media/image6.jp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85611" y="-312345"/>
            <a:ext cx="10045521" cy="2509213"/>
          </a:xfrm>
        </p:spPr>
        <p:txBody>
          <a:bodyPr>
            <a:normAutofit/>
          </a:bodyPr>
          <a:lstStyle/>
          <a:p>
            <a:r>
              <a:rPr lang="en-GB" sz="4000" cap="none" dirty="0" smtClean="0">
                <a:ln w="0"/>
                <a:solidFill>
                  <a:schemeClr val="accent1"/>
                </a:solidFill>
                <a:effectLst>
                  <a:outerShdw blurRad="38100" dist="25400" dir="5400000" algn="ctr" rotWithShape="0">
                    <a:srgbClr val="6E747A">
                      <a:alpha val="43000"/>
                    </a:srgbClr>
                  </a:outerShdw>
                </a:effectLst>
              </a:rPr>
              <a:t>How to use ‘Emotion Coaching’ with your child! </a:t>
            </a:r>
            <a:endParaRPr lang="en-GB" sz="4000" cap="none" dirty="0">
              <a:ln w="0"/>
              <a:solidFill>
                <a:schemeClr val="accent1"/>
              </a:solidFill>
              <a:effectLst>
                <a:outerShdw blurRad="38100" dist="25400" dir="5400000" algn="ctr" rotWithShape="0">
                  <a:srgbClr val="6E747A">
                    <a:alpha val="43000"/>
                  </a:srgbClr>
                </a:outerShdw>
              </a:effectLst>
            </a:endParaRPr>
          </a:p>
        </p:txBody>
      </p:sp>
      <p:sp>
        <p:nvSpPr>
          <p:cNvPr id="3" name="Subtitle 2"/>
          <p:cNvSpPr>
            <a:spLocks noGrp="1"/>
          </p:cNvSpPr>
          <p:nvPr>
            <p:ph type="subTitle" idx="1"/>
          </p:nvPr>
        </p:nvSpPr>
        <p:spPr>
          <a:xfrm>
            <a:off x="1364646" y="2257176"/>
            <a:ext cx="8689976" cy="1371599"/>
          </a:xfrm>
        </p:spPr>
        <p:txBody>
          <a:bodyPr anchor="t">
            <a:normAutofit/>
          </a:bodyPr>
          <a:lstStyle/>
          <a:p>
            <a:r>
              <a:rPr lang="en-GB" sz="2800" dirty="0" smtClean="0"/>
              <a:t>An exploration of techniques, strategies and phrases to use when your child is angry or upset</a:t>
            </a:r>
            <a:endParaRPr lang="en-GB" sz="28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66110" y="3628775"/>
            <a:ext cx="3687047" cy="1758679"/>
          </a:xfrm>
          <a:prstGeom prst="rect">
            <a:avLst/>
          </a:prstGeom>
        </p:spPr>
      </p:pic>
    </p:spTree>
    <p:extLst>
      <p:ext uri="{BB962C8B-B14F-4D97-AF65-F5344CB8AC3E}">
        <p14:creationId xmlns:p14="http://schemas.microsoft.com/office/powerpoint/2010/main" val="6697200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47416" y="1427617"/>
            <a:ext cx="7956644" cy="3842719"/>
          </a:xfrm>
          <a:prstGeom prst="rect">
            <a:avLst/>
          </a:prstGeom>
        </p:spPr>
        <p:txBody>
          <a:bodyPr wrap="square">
            <a:spAutoFit/>
          </a:bodyPr>
          <a:lstStyle/>
          <a:p>
            <a:pPr marR="73660">
              <a:lnSpc>
                <a:spcPct val="122000"/>
              </a:lnSpc>
              <a:spcAft>
                <a:spcPts val="1815"/>
              </a:spcAft>
            </a:pPr>
            <a:r>
              <a:rPr lang="en-GB" dirty="0" smtClean="0">
                <a:solidFill>
                  <a:srgbClr val="000000"/>
                </a:solidFill>
                <a:latin typeface="Calibri" panose="020F0502020204030204" pitchFamily="34" charset="0"/>
                <a:ea typeface="Calibri" panose="020F0502020204030204" pitchFamily="34" charset="0"/>
                <a:cs typeface="Calibri" panose="020F0502020204030204" pitchFamily="34" charset="0"/>
              </a:rPr>
              <a:t>                                                                           </a:t>
            </a:r>
            <a:endParaRPr lang="en-GB"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R="73660">
              <a:lnSpc>
                <a:spcPct val="122000"/>
              </a:lnSpc>
              <a:spcAft>
                <a:spcPts val="1815"/>
              </a:spcAft>
            </a:pPr>
            <a:endParaRPr lang="en-GB"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R="73660">
              <a:lnSpc>
                <a:spcPct val="122000"/>
              </a:lnSpc>
              <a:spcAft>
                <a:spcPts val="1815"/>
              </a:spcAft>
            </a:pPr>
            <a:endParaRPr lang="en-GB" dirty="0" smtClean="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R="73660">
              <a:lnSpc>
                <a:spcPct val="122000"/>
              </a:lnSpc>
              <a:spcAft>
                <a:spcPts val="1815"/>
              </a:spcAft>
            </a:pPr>
            <a:r>
              <a:rPr lang="en-GB" dirty="0" smtClean="0">
                <a:solidFill>
                  <a:srgbClr val="000000"/>
                </a:solidFill>
                <a:latin typeface="Calibri" panose="020F0502020204030204" pitchFamily="34" charset="0"/>
                <a:ea typeface="Calibri" panose="020F0502020204030204" pitchFamily="34" charset="0"/>
                <a:cs typeface="Calibri" panose="020F0502020204030204" pitchFamily="34" charset="0"/>
              </a:rPr>
              <a:t>                                                            </a:t>
            </a:r>
          </a:p>
          <a:p>
            <a:pPr marR="73660">
              <a:lnSpc>
                <a:spcPct val="122000"/>
              </a:lnSpc>
              <a:spcAft>
                <a:spcPts val="1815"/>
              </a:spcAft>
            </a:pPr>
            <a:endParaRPr lang="en-GB" dirty="0" smtClean="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R="73660">
              <a:lnSpc>
                <a:spcPct val="122000"/>
              </a:lnSpc>
              <a:spcAft>
                <a:spcPts val="1815"/>
              </a:spcAft>
            </a:pPr>
            <a:endParaRPr lang="en-GB" dirty="0" smtClean="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R="73660">
              <a:lnSpc>
                <a:spcPct val="122000"/>
              </a:lnSpc>
              <a:spcAft>
                <a:spcPts val="1815"/>
              </a:spcAft>
            </a:pPr>
            <a:endParaRPr lang="en-GB" dirty="0" smtClean="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76803" y="1807817"/>
            <a:ext cx="1526206" cy="1330667"/>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58314" y="1837667"/>
            <a:ext cx="1198636" cy="1252190"/>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08091" y="1946309"/>
            <a:ext cx="1100981" cy="1339836"/>
          </a:xfrm>
          <a:prstGeom prst="rect">
            <a:avLst/>
          </a:prstGeom>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61166" y="3609310"/>
            <a:ext cx="2052633" cy="1363077"/>
          </a:xfrm>
          <a:prstGeom prst="rect">
            <a:avLst/>
          </a:prstGeom>
        </p:spPr>
      </p:pic>
      <p:pic>
        <p:nvPicPr>
          <p:cNvPr id="10" name="Picture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989018" y="4027514"/>
            <a:ext cx="2137229" cy="1396258"/>
          </a:xfrm>
          <a:prstGeom prst="rect">
            <a:avLst/>
          </a:prstGeom>
        </p:spPr>
      </p:pic>
      <p:pic>
        <p:nvPicPr>
          <p:cNvPr id="11" name="Picture 1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301466" y="4061647"/>
            <a:ext cx="1395527" cy="1505790"/>
          </a:xfrm>
          <a:prstGeom prst="rect">
            <a:avLst/>
          </a:prstGeom>
        </p:spPr>
      </p:pic>
      <p:sp>
        <p:nvSpPr>
          <p:cNvPr id="13" name="Rectangle 12"/>
          <p:cNvSpPr/>
          <p:nvPr/>
        </p:nvSpPr>
        <p:spPr>
          <a:xfrm>
            <a:off x="5991429" y="881208"/>
            <a:ext cx="253596" cy="461665"/>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GB" sz="2400" b="1" cap="none" spc="0" dirty="0" smtClean="0">
                <a:ln/>
                <a:solidFill>
                  <a:schemeClr val="accent3"/>
                </a:solidFill>
                <a:effectLst/>
                <a:latin typeface="Calibri" panose="020F0502020204030204" pitchFamily="34" charset="0"/>
                <a:ea typeface="Calibri" panose="020F0502020204030204" pitchFamily="34" charset="0"/>
                <a:cs typeface="Calibri" panose="020F0502020204030204" pitchFamily="34" charset="0"/>
              </a:rPr>
              <a:t> </a:t>
            </a:r>
            <a:endParaRPr lang="en-GB" sz="2400" b="1" cap="none" spc="0" dirty="0">
              <a:ln/>
              <a:solidFill>
                <a:schemeClr val="accent3"/>
              </a:solidFill>
              <a:effectLst/>
            </a:endParaRPr>
          </a:p>
        </p:txBody>
      </p:sp>
      <p:sp>
        <p:nvSpPr>
          <p:cNvPr id="14" name="Rectangle 13"/>
          <p:cNvSpPr/>
          <p:nvPr/>
        </p:nvSpPr>
        <p:spPr>
          <a:xfrm>
            <a:off x="685157" y="1817469"/>
            <a:ext cx="1277337" cy="584775"/>
          </a:xfrm>
          <a:prstGeom prst="rect">
            <a:avLst/>
          </a:prstGeom>
          <a:noFill/>
        </p:spPr>
        <p:txBody>
          <a:bodyPr wrap="none" lIns="91440" tIns="45720" rIns="91440" bIns="45720">
            <a:spAutoFit/>
          </a:bodyPr>
          <a:lstStyle/>
          <a:p>
            <a:pPr algn="ctr"/>
            <a:r>
              <a:rPr lang="en-GB" sz="3200" b="1" cap="none" spc="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latin typeface="Calibri" panose="020F0502020204030204" pitchFamily="34" charset="0"/>
                <a:ea typeface="Calibri" panose="020F0502020204030204" pitchFamily="34" charset="0"/>
                <a:cs typeface="Calibri" panose="020F0502020204030204" pitchFamily="34" charset="0"/>
              </a:rPr>
              <a:t>Happy</a:t>
            </a:r>
            <a:endParaRPr lang="en-GB" sz="32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sp>
        <p:nvSpPr>
          <p:cNvPr id="15" name="Rectangle 14"/>
          <p:cNvSpPr/>
          <p:nvPr/>
        </p:nvSpPr>
        <p:spPr>
          <a:xfrm>
            <a:off x="4131627" y="2096839"/>
            <a:ext cx="1015830" cy="707886"/>
          </a:xfrm>
          <a:prstGeom prst="rect">
            <a:avLst/>
          </a:prstGeom>
          <a:noFill/>
        </p:spPr>
        <p:txBody>
          <a:bodyPr wrap="square" lIns="91440" tIns="45720" rIns="91440" bIns="45720">
            <a:spAutoFit/>
          </a:bodyPr>
          <a:lstStyle/>
          <a:p>
            <a:pPr algn="ctr"/>
            <a:r>
              <a:rPr lang="en-GB" sz="4000" b="1" cap="none" spc="50" dirty="0" smtClean="0">
                <a:ln w="0"/>
                <a:solidFill>
                  <a:schemeClr val="bg2"/>
                </a:solidFill>
                <a:effectLst>
                  <a:innerShdw blurRad="63500" dist="50800" dir="13500000">
                    <a:srgbClr val="000000">
                      <a:alpha val="50000"/>
                    </a:srgbClr>
                  </a:innerShdw>
                </a:effectLst>
                <a:latin typeface="Calibri" panose="020F0502020204030204" pitchFamily="34" charset="0"/>
                <a:ea typeface="Calibri" panose="020F0502020204030204" pitchFamily="34" charset="0"/>
                <a:cs typeface="Calibri" panose="020F0502020204030204" pitchFamily="34" charset="0"/>
              </a:rPr>
              <a:t>Sad</a:t>
            </a:r>
            <a:endParaRPr lang="en-GB" sz="4000" b="1" cap="none" spc="50" dirty="0">
              <a:ln w="0"/>
              <a:solidFill>
                <a:schemeClr val="bg2"/>
              </a:solidFill>
              <a:effectLst>
                <a:innerShdw blurRad="63500" dist="50800" dir="13500000">
                  <a:srgbClr val="000000">
                    <a:alpha val="50000"/>
                  </a:srgbClr>
                </a:innerShdw>
              </a:effectLst>
            </a:endParaRPr>
          </a:p>
        </p:txBody>
      </p:sp>
      <p:sp>
        <p:nvSpPr>
          <p:cNvPr id="16" name="Rectangle 15"/>
          <p:cNvSpPr/>
          <p:nvPr/>
        </p:nvSpPr>
        <p:spPr>
          <a:xfrm>
            <a:off x="8926137" y="1817469"/>
            <a:ext cx="1316835" cy="646331"/>
          </a:xfrm>
          <a:prstGeom prst="rect">
            <a:avLst/>
          </a:prstGeom>
          <a:noFill/>
        </p:spPr>
        <p:txBody>
          <a:bodyPr wrap="none" lIns="91440" tIns="45720" rIns="91440" bIns="45720">
            <a:spAutoFit/>
          </a:bodyPr>
          <a:lstStyle/>
          <a:p>
            <a:pPr algn="ctr"/>
            <a:r>
              <a:rPr lang="en-GB" sz="36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Calibri" panose="020F0502020204030204" pitchFamily="34" charset="0"/>
                <a:ea typeface="Calibri" panose="020F0502020204030204" pitchFamily="34" charset="0"/>
                <a:cs typeface="Calibri" panose="020F0502020204030204" pitchFamily="34" charset="0"/>
              </a:rPr>
              <a:t>Angry</a:t>
            </a:r>
            <a:endParaRPr lang="en-GB" sz="36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17" name="Rectangle 16"/>
          <p:cNvSpPr/>
          <p:nvPr/>
        </p:nvSpPr>
        <p:spPr>
          <a:xfrm>
            <a:off x="2012470" y="4744859"/>
            <a:ext cx="1445707" cy="923330"/>
          </a:xfrm>
          <a:prstGeom prst="rect">
            <a:avLst/>
          </a:prstGeom>
          <a:noFill/>
        </p:spPr>
        <p:txBody>
          <a:bodyPr wrap="square" lIns="91440" tIns="45720" rIns="91440" bIns="45720">
            <a:spAutoFit/>
          </a:bodyPr>
          <a:lstStyle/>
          <a:p>
            <a:pPr algn="ctr"/>
            <a:r>
              <a:rPr lang="en-GB" sz="3200" b="1" cap="none" spc="0" dirty="0" smtClean="0">
                <a:ln w="22225">
                  <a:solidFill>
                    <a:schemeClr val="accent2"/>
                  </a:solidFill>
                  <a:prstDash val="solid"/>
                </a:ln>
                <a:solidFill>
                  <a:schemeClr val="accent2">
                    <a:lumMod val="40000"/>
                    <a:lumOff val="60000"/>
                  </a:schemeClr>
                </a:solidFill>
                <a:effectLst/>
                <a:latin typeface="Calibri" panose="020F0502020204030204" pitchFamily="34" charset="0"/>
                <a:ea typeface="Calibri" panose="020F0502020204030204" pitchFamily="34" charset="0"/>
                <a:cs typeface="Calibri" panose="020F0502020204030204" pitchFamily="34" charset="0"/>
              </a:rPr>
              <a:t>Scared</a:t>
            </a:r>
            <a:r>
              <a:rPr lang="en-GB" sz="5400" b="1" cap="none" spc="0" dirty="0" smtClean="0">
                <a:ln w="22225">
                  <a:solidFill>
                    <a:schemeClr val="accent2"/>
                  </a:solidFill>
                  <a:prstDash val="solid"/>
                </a:ln>
                <a:solidFill>
                  <a:schemeClr val="accent2">
                    <a:lumMod val="40000"/>
                    <a:lumOff val="60000"/>
                  </a:schemeClr>
                </a:solidFill>
                <a:effectLst/>
                <a:latin typeface="Calibri" panose="020F0502020204030204" pitchFamily="34" charset="0"/>
                <a:ea typeface="Calibri" panose="020F0502020204030204" pitchFamily="34" charset="0"/>
                <a:cs typeface="Calibri" panose="020F0502020204030204" pitchFamily="34" charset="0"/>
              </a:rPr>
              <a:t>                                </a:t>
            </a:r>
            <a:endParaRPr lang="en-GB" sz="5400" b="1" cap="none" spc="0" dirty="0">
              <a:ln w="22225">
                <a:solidFill>
                  <a:schemeClr val="accent2"/>
                </a:solidFill>
                <a:prstDash val="solid"/>
              </a:ln>
              <a:solidFill>
                <a:schemeClr val="accent2">
                  <a:lumMod val="40000"/>
                  <a:lumOff val="60000"/>
                </a:schemeClr>
              </a:solidFill>
              <a:effectLst/>
            </a:endParaRPr>
          </a:p>
        </p:txBody>
      </p:sp>
      <p:sp>
        <p:nvSpPr>
          <p:cNvPr id="18" name="Rectangle 17"/>
          <p:cNvSpPr/>
          <p:nvPr/>
        </p:nvSpPr>
        <p:spPr>
          <a:xfrm>
            <a:off x="5768024" y="2967335"/>
            <a:ext cx="655949" cy="923330"/>
          </a:xfrm>
          <a:prstGeom prst="rect">
            <a:avLst/>
          </a:prstGeom>
          <a:noFill/>
        </p:spPr>
        <p:txBody>
          <a:bodyPr wrap="none" lIns="91440" tIns="45720" rIns="91440" bIns="45720">
            <a:spAutoFit/>
          </a:bodyPr>
          <a:lstStyle/>
          <a:p>
            <a:pPr algn="ctr"/>
            <a:r>
              <a:rPr lang="en-GB" sz="5400" b="0" cap="none" spc="0" dirty="0" smtClean="0">
                <a:ln w="0"/>
                <a:gradFill>
                  <a:gsLst>
                    <a:gs pos="21000">
                      <a:srgbClr val="53575C"/>
                    </a:gs>
                    <a:gs pos="88000">
                      <a:srgbClr val="C5C7CA"/>
                    </a:gs>
                  </a:gsLst>
                  <a:lin ang="5400000"/>
                </a:gradFill>
                <a:effectLst/>
                <a:latin typeface="Calibri" panose="020F0502020204030204" pitchFamily="34" charset="0"/>
                <a:ea typeface="Calibri" panose="020F0502020204030204" pitchFamily="34" charset="0"/>
                <a:cs typeface="Calibri" panose="020F0502020204030204" pitchFamily="34" charset="0"/>
              </a:rPr>
              <a:t>   </a:t>
            </a:r>
            <a:endParaRPr lang="en-GB" sz="5400" b="0" cap="none" spc="0" dirty="0">
              <a:ln w="0"/>
              <a:gradFill>
                <a:gsLst>
                  <a:gs pos="21000">
                    <a:srgbClr val="53575C"/>
                  </a:gs>
                  <a:gs pos="88000">
                    <a:srgbClr val="C5C7CA"/>
                  </a:gs>
                </a:gsLst>
                <a:lin ang="5400000"/>
              </a:gradFill>
              <a:effectLst/>
            </a:endParaRPr>
          </a:p>
        </p:txBody>
      </p:sp>
      <p:sp>
        <p:nvSpPr>
          <p:cNvPr id="21" name="Rectangle 20"/>
          <p:cNvSpPr/>
          <p:nvPr/>
        </p:nvSpPr>
        <p:spPr>
          <a:xfrm>
            <a:off x="5124108" y="3274978"/>
            <a:ext cx="1734642" cy="646331"/>
          </a:xfrm>
          <a:prstGeom prst="rect">
            <a:avLst/>
          </a:prstGeom>
          <a:noFill/>
        </p:spPr>
        <p:txBody>
          <a:bodyPr wrap="none" lIns="91440" tIns="45720" rIns="91440" bIns="45720">
            <a:spAutoFit/>
          </a:bodyPr>
          <a:lstStyle/>
          <a:p>
            <a:pPr algn="ctr"/>
            <a:r>
              <a:rPr lang="en-US" sz="3600" dirty="0" smtClean="0">
                <a:ln w="0"/>
                <a:gradFill>
                  <a:gsLst>
                    <a:gs pos="21000">
                      <a:srgbClr val="53575C"/>
                    </a:gs>
                    <a:gs pos="88000">
                      <a:srgbClr val="C5C7CA"/>
                    </a:gs>
                  </a:gsLst>
                  <a:lin ang="5400000"/>
                </a:gradFill>
              </a:rPr>
              <a:t>Worried</a:t>
            </a:r>
            <a:endParaRPr lang="en-US" sz="3600" b="0" cap="none" spc="0" dirty="0">
              <a:ln w="0"/>
              <a:gradFill>
                <a:gsLst>
                  <a:gs pos="21000">
                    <a:srgbClr val="53575C"/>
                  </a:gs>
                  <a:gs pos="88000">
                    <a:srgbClr val="C5C7CA"/>
                  </a:gs>
                </a:gsLst>
                <a:lin ang="5400000"/>
              </a:gradFill>
              <a:effectLst/>
            </a:endParaRPr>
          </a:p>
        </p:txBody>
      </p:sp>
      <p:sp>
        <p:nvSpPr>
          <p:cNvPr id="22" name="Rectangle 21"/>
          <p:cNvSpPr/>
          <p:nvPr/>
        </p:nvSpPr>
        <p:spPr>
          <a:xfrm>
            <a:off x="9343843" y="3286145"/>
            <a:ext cx="1295163" cy="646331"/>
          </a:xfrm>
          <a:prstGeom prst="rect">
            <a:avLst/>
          </a:prstGeom>
          <a:noFill/>
        </p:spPr>
        <p:txBody>
          <a:bodyPr wrap="none" lIns="91440" tIns="45720" rIns="91440" bIns="45720">
            <a:spAutoFit/>
          </a:bodyPr>
          <a:lstStyle/>
          <a:p>
            <a:pPr algn="ctr"/>
            <a:r>
              <a:rPr lang="en-US" sz="3600" b="1" dirty="0" smtClean="0">
                <a:ln w="6600">
                  <a:solidFill>
                    <a:schemeClr val="accent2"/>
                  </a:solidFill>
                  <a:prstDash val="solid"/>
                </a:ln>
                <a:solidFill>
                  <a:srgbClr val="FFFFFF"/>
                </a:solidFill>
                <a:effectLst>
                  <a:outerShdw dist="38100" dir="2700000" algn="tl" rotWithShape="0">
                    <a:schemeClr val="accent2"/>
                  </a:outerShdw>
                </a:effectLst>
              </a:rPr>
              <a:t>Bored</a:t>
            </a:r>
            <a:endParaRPr lang="en-US" sz="36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23" name="Rectangle 22"/>
          <p:cNvSpPr/>
          <p:nvPr/>
        </p:nvSpPr>
        <p:spPr>
          <a:xfrm>
            <a:off x="1021344" y="934126"/>
            <a:ext cx="10447362" cy="461665"/>
          </a:xfrm>
          <a:prstGeom prst="rect">
            <a:avLst/>
          </a:prstGeom>
          <a:noFill/>
        </p:spPr>
        <p:txBody>
          <a:bodyPr wrap="square" lIns="91440" tIns="45720" rIns="91440" bIns="45720">
            <a:spAutoFit/>
          </a:bodyPr>
          <a:lstStyle/>
          <a:p>
            <a:pPr algn="ctr"/>
            <a:r>
              <a:rPr lang="en-GB" sz="2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Calibri" panose="020F0502020204030204" pitchFamily="34" charset="0"/>
                <a:ea typeface="Calibri" panose="020F0502020204030204" pitchFamily="34" charset="0"/>
                <a:cs typeface="Calibri" panose="020F0502020204030204" pitchFamily="34" charset="0"/>
              </a:rPr>
              <a:t>R</a:t>
            </a:r>
            <a:r>
              <a:rPr lang="en-GB" sz="2400" b="1" cap="none" spc="0"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Calibri" panose="020F0502020204030204" pitchFamily="34" charset="0"/>
                <a:ea typeface="Calibri" panose="020F0502020204030204" pitchFamily="34" charset="0"/>
                <a:cs typeface="Calibri" panose="020F0502020204030204" pitchFamily="34" charset="0"/>
              </a:rPr>
              <a:t>esponse to our thoughts and feelings because of what is happening around us </a:t>
            </a:r>
            <a:endParaRPr lang="en-GB" sz="2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
        <p:nvSpPr>
          <p:cNvPr id="24" name="Rectangle 23"/>
          <p:cNvSpPr/>
          <p:nvPr/>
        </p:nvSpPr>
        <p:spPr>
          <a:xfrm>
            <a:off x="2551090" y="5765130"/>
            <a:ext cx="4446089" cy="461665"/>
          </a:xfrm>
          <a:prstGeom prst="rect">
            <a:avLst/>
          </a:prstGeom>
        </p:spPr>
        <p:txBody>
          <a:bodyPr wrap="none">
            <a:spAutoFit/>
          </a:bodyPr>
          <a:lstStyle/>
          <a:p>
            <a:pPr algn="ctr"/>
            <a:r>
              <a:rPr lang="en-GB" sz="2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Calibri" panose="020F0502020204030204" pitchFamily="34" charset="0"/>
                <a:ea typeface="Calibri" panose="020F0502020204030204" pitchFamily="34" charset="0"/>
                <a:cs typeface="Calibri" panose="020F0502020204030204" pitchFamily="34" charset="0"/>
              </a:rPr>
              <a:t>Regulating our emotions is a </a:t>
            </a:r>
            <a:r>
              <a:rPr lang="en-GB" sz="2400" b="1"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Calibri" panose="020F0502020204030204" pitchFamily="34" charset="0"/>
                <a:ea typeface="Calibri" panose="020F0502020204030204" pitchFamily="34" charset="0"/>
                <a:cs typeface="Calibri" panose="020F0502020204030204" pitchFamily="34" charset="0"/>
              </a:rPr>
              <a:t>skill </a:t>
            </a:r>
            <a:endParaRPr lang="en-GB" sz="2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Tree>
    <p:extLst>
      <p:ext uri="{BB962C8B-B14F-4D97-AF65-F5344CB8AC3E}">
        <p14:creationId xmlns:p14="http://schemas.microsoft.com/office/powerpoint/2010/main" val="2338900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38040" y="1299683"/>
            <a:ext cx="8100811" cy="4524315"/>
          </a:xfrm>
          <a:prstGeom prst="rect">
            <a:avLst/>
          </a:prstGeom>
        </p:spPr>
        <p:txBody>
          <a:bodyPr wrap="square">
            <a:spAutoFit/>
          </a:bodyPr>
          <a:lstStyle/>
          <a:p>
            <a:endParaRPr lang="en-GB" sz="2400" dirty="0" smtClean="0"/>
          </a:p>
          <a:p>
            <a:r>
              <a:rPr lang="en-GB" sz="2400" dirty="0" smtClean="0"/>
              <a:t>‘Sometimes </a:t>
            </a:r>
            <a:r>
              <a:rPr lang="en-GB" sz="2400" dirty="0"/>
              <a:t>my </a:t>
            </a:r>
            <a:r>
              <a:rPr lang="en-GB" sz="2400" dirty="0" smtClean="0"/>
              <a:t>child’s </a:t>
            </a:r>
            <a:r>
              <a:rPr lang="en-GB" sz="2400" dirty="0"/>
              <a:t>emotions take me by surprise. Things that haven’t caused a huge reaction before are suddenly very hard to handle.</a:t>
            </a:r>
          </a:p>
          <a:p>
            <a:r>
              <a:rPr lang="en-GB" sz="2400" dirty="0" smtClean="0"/>
              <a:t>For example when </a:t>
            </a:r>
            <a:r>
              <a:rPr lang="en-GB" sz="2400" dirty="0"/>
              <a:t>Dad left for a business </a:t>
            </a:r>
            <a:r>
              <a:rPr lang="en-GB" sz="2400" dirty="0" smtClean="0"/>
              <a:t>trip </a:t>
            </a:r>
            <a:r>
              <a:rPr lang="en-GB" sz="2400" dirty="0"/>
              <a:t>saying goodbye was </a:t>
            </a:r>
            <a:r>
              <a:rPr lang="en-GB" sz="2400" dirty="0" smtClean="0"/>
              <a:t>unexpectedly hard.  At this particular time he fell down and though </a:t>
            </a:r>
            <a:r>
              <a:rPr lang="en-GB" sz="2400" dirty="0"/>
              <a:t>he </a:t>
            </a:r>
            <a:r>
              <a:rPr lang="en-GB" sz="2400" dirty="0" smtClean="0"/>
              <a:t>wasn’t badly hurt, it was the </a:t>
            </a:r>
            <a:r>
              <a:rPr lang="en-GB" sz="2400" dirty="0"/>
              <a:t>last straw — </a:t>
            </a:r>
            <a:r>
              <a:rPr lang="en-GB" sz="2400" dirty="0" smtClean="0"/>
              <a:t> on any other occasion </a:t>
            </a:r>
            <a:r>
              <a:rPr lang="en-GB" sz="2400" dirty="0"/>
              <a:t>he would have </a:t>
            </a:r>
            <a:r>
              <a:rPr lang="en-GB" sz="2400" dirty="0" smtClean="0"/>
              <a:t>just stood </a:t>
            </a:r>
            <a:r>
              <a:rPr lang="en-GB" sz="2400" dirty="0"/>
              <a:t>up and brushed himself off.</a:t>
            </a:r>
          </a:p>
          <a:p>
            <a:r>
              <a:rPr lang="en-GB" sz="2400" dirty="0"/>
              <a:t>That wave of emotion comes out of him and it catches me off guard. Maybe it’s because </a:t>
            </a:r>
            <a:r>
              <a:rPr lang="en-GB" sz="2400" dirty="0" smtClean="0"/>
              <a:t>I </a:t>
            </a:r>
            <a:r>
              <a:rPr lang="en-GB" sz="2400" dirty="0"/>
              <a:t>expected him to be able to </a:t>
            </a:r>
            <a:r>
              <a:rPr lang="en-GB" sz="2400" b="1" dirty="0" smtClean="0"/>
              <a:t>handle </a:t>
            </a:r>
            <a:r>
              <a:rPr lang="en-GB" sz="2400" b="1" dirty="0"/>
              <a:t>it</a:t>
            </a:r>
            <a:r>
              <a:rPr lang="en-GB" sz="2400" b="1" dirty="0" smtClean="0"/>
              <a:t>.’</a:t>
            </a:r>
            <a:endParaRPr lang="en-GB" sz="2400" dirty="0"/>
          </a:p>
        </p:txBody>
      </p:sp>
      <p:sp>
        <p:nvSpPr>
          <p:cNvPr id="3" name="Rectangle 2"/>
          <p:cNvSpPr/>
          <p:nvPr/>
        </p:nvSpPr>
        <p:spPr>
          <a:xfrm>
            <a:off x="3726154" y="623691"/>
            <a:ext cx="3938514" cy="923330"/>
          </a:xfrm>
          <a:prstGeom prst="rect">
            <a:avLst/>
          </a:prstGeom>
          <a:noFill/>
        </p:spPr>
        <p:txBody>
          <a:bodyPr wrap="none" lIns="91440" tIns="45720" rIns="91440" bIns="45720">
            <a:spAutoFit/>
          </a:bodyPr>
          <a:lstStyle/>
          <a:p>
            <a:pPr algn="ctr"/>
            <a:r>
              <a:rPr lang="en-GB" sz="5400" b="0" cap="none" spc="0" dirty="0" smtClean="0">
                <a:ln w="0"/>
                <a:solidFill>
                  <a:schemeClr val="accent1"/>
                </a:solidFill>
                <a:effectLst>
                  <a:outerShdw blurRad="38100" dist="25400" dir="5400000" algn="ctr" rotWithShape="0">
                    <a:srgbClr val="6E747A">
                      <a:alpha val="43000"/>
                    </a:srgbClr>
                  </a:outerShdw>
                </a:effectLst>
              </a:rPr>
              <a:t> Parent’s view</a:t>
            </a:r>
            <a:endParaRPr lang="en-GB" sz="5400" b="0" cap="none" spc="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154780230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32386" y="1052367"/>
            <a:ext cx="6877317" cy="1200329"/>
          </a:xfrm>
          <a:prstGeom prst="rect">
            <a:avLst/>
          </a:prstGeom>
        </p:spPr>
        <p:txBody>
          <a:bodyPr wrap="square">
            <a:spAutoFit/>
          </a:bodyPr>
          <a:lstStyle/>
          <a:p>
            <a:r>
              <a:rPr lang="en-GB" b="1" dirty="0" smtClean="0">
                <a:solidFill>
                  <a:srgbClr val="515151"/>
                </a:solidFill>
                <a:latin typeface="-apple-system"/>
              </a:rPr>
              <a:t>If a child is </a:t>
            </a:r>
            <a:r>
              <a:rPr lang="en-GB" b="1" dirty="0">
                <a:solidFill>
                  <a:srgbClr val="515151"/>
                </a:solidFill>
                <a:latin typeface="-apple-system"/>
              </a:rPr>
              <a:t>upset, it can sometimes </a:t>
            </a:r>
            <a:r>
              <a:rPr lang="en-GB" b="1" dirty="0" smtClean="0">
                <a:solidFill>
                  <a:srgbClr val="515151"/>
                </a:solidFill>
                <a:latin typeface="-apple-system"/>
              </a:rPr>
              <a:t>be a trigger for the adult to become upset too!  So this can lead to a situation of reacting to the emotion rather than responding to the child’s needs.</a:t>
            </a:r>
            <a:endParaRPr lang="en-GB" dirty="0"/>
          </a:p>
        </p:txBody>
      </p:sp>
      <p:sp>
        <p:nvSpPr>
          <p:cNvPr id="3" name="Rectangle 2"/>
          <p:cNvSpPr/>
          <p:nvPr/>
        </p:nvSpPr>
        <p:spPr>
          <a:xfrm>
            <a:off x="3132386" y="2428655"/>
            <a:ext cx="6615446" cy="1200329"/>
          </a:xfrm>
          <a:prstGeom prst="rect">
            <a:avLst/>
          </a:prstGeom>
        </p:spPr>
        <p:txBody>
          <a:bodyPr wrap="square">
            <a:spAutoFit/>
          </a:bodyPr>
          <a:lstStyle/>
          <a:p>
            <a:r>
              <a:rPr lang="en-GB" dirty="0" smtClean="0">
                <a:solidFill>
                  <a:srgbClr val="515151"/>
                </a:solidFill>
                <a:latin typeface="-apple-system"/>
              </a:rPr>
              <a:t>“In </a:t>
            </a:r>
            <a:r>
              <a:rPr lang="en-GB" dirty="0">
                <a:solidFill>
                  <a:srgbClr val="515151"/>
                </a:solidFill>
                <a:latin typeface="-apple-system"/>
              </a:rPr>
              <a:t>these moments when my </a:t>
            </a:r>
            <a:r>
              <a:rPr lang="en-GB" dirty="0" smtClean="0">
                <a:solidFill>
                  <a:srgbClr val="515151"/>
                </a:solidFill>
                <a:latin typeface="-apple-system"/>
              </a:rPr>
              <a:t>child’s feelings </a:t>
            </a:r>
            <a:r>
              <a:rPr lang="en-GB" dirty="0">
                <a:solidFill>
                  <a:srgbClr val="515151"/>
                </a:solidFill>
                <a:latin typeface="-apple-system"/>
              </a:rPr>
              <a:t>are big and his reactions intense, I find myself being more </a:t>
            </a:r>
            <a:r>
              <a:rPr lang="en-GB" dirty="0" smtClean="0">
                <a:solidFill>
                  <a:srgbClr val="515151"/>
                </a:solidFill>
                <a:latin typeface="-apple-system"/>
              </a:rPr>
              <a:t>dismissive of </a:t>
            </a:r>
            <a:r>
              <a:rPr lang="en-GB" dirty="0">
                <a:solidFill>
                  <a:srgbClr val="515151"/>
                </a:solidFill>
                <a:latin typeface="-apple-system"/>
              </a:rPr>
              <a:t>his emotions than I intend to be. I tell him; “</a:t>
            </a:r>
            <a:r>
              <a:rPr lang="en-GB" i="1" dirty="0">
                <a:solidFill>
                  <a:srgbClr val="515151"/>
                </a:solidFill>
                <a:latin typeface="-apple-system"/>
              </a:rPr>
              <a:t>you’re okay”</a:t>
            </a:r>
            <a:r>
              <a:rPr lang="en-GB" dirty="0">
                <a:solidFill>
                  <a:srgbClr val="515151"/>
                </a:solidFill>
                <a:latin typeface="-apple-system"/>
              </a:rPr>
              <a:t> or</a:t>
            </a:r>
            <a:r>
              <a:rPr lang="en-GB" i="1" dirty="0">
                <a:solidFill>
                  <a:srgbClr val="515151"/>
                </a:solidFill>
                <a:latin typeface="-apple-system"/>
              </a:rPr>
              <a:t> </a:t>
            </a:r>
            <a:r>
              <a:rPr lang="en-GB" i="1" dirty="0" smtClean="0">
                <a:solidFill>
                  <a:srgbClr val="515151"/>
                </a:solidFill>
                <a:latin typeface="-apple-system"/>
              </a:rPr>
              <a:t>“shake </a:t>
            </a:r>
            <a:r>
              <a:rPr lang="en-GB" i="1" dirty="0">
                <a:solidFill>
                  <a:srgbClr val="515151"/>
                </a:solidFill>
                <a:latin typeface="-apple-system"/>
              </a:rPr>
              <a:t>it off”</a:t>
            </a:r>
            <a:r>
              <a:rPr lang="en-GB" dirty="0">
                <a:solidFill>
                  <a:srgbClr val="515151"/>
                </a:solidFill>
                <a:latin typeface="-apple-system"/>
              </a:rPr>
              <a:t> or “</a:t>
            </a:r>
            <a:r>
              <a:rPr lang="en-GB" i="1" dirty="0">
                <a:solidFill>
                  <a:srgbClr val="515151"/>
                </a:solidFill>
                <a:latin typeface="-apple-system"/>
              </a:rPr>
              <a:t>calm down.” </a:t>
            </a:r>
            <a:endParaRPr lang="en-GB" dirty="0"/>
          </a:p>
        </p:txBody>
      </p:sp>
      <p:sp>
        <p:nvSpPr>
          <p:cNvPr id="4" name="Rectangle 3"/>
          <p:cNvSpPr/>
          <p:nvPr/>
        </p:nvSpPr>
        <p:spPr>
          <a:xfrm>
            <a:off x="3132386" y="3804943"/>
            <a:ext cx="6731357" cy="2308324"/>
          </a:xfrm>
          <a:prstGeom prst="rect">
            <a:avLst/>
          </a:prstGeom>
        </p:spPr>
        <p:txBody>
          <a:bodyPr wrap="square">
            <a:spAutoFit/>
          </a:bodyPr>
          <a:lstStyle/>
          <a:p>
            <a:r>
              <a:rPr lang="en-GB" dirty="0">
                <a:solidFill>
                  <a:srgbClr val="515151"/>
                </a:solidFill>
                <a:latin typeface="-apple-system"/>
              </a:rPr>
              <a:t>It </a:t>
            </a:r>
            <a:r>
              <a:rPr lang="en-GB" dirty="0" smtClean="0">
                <a:solidFill>
                  <a:srgbClr val="515151"/>
                </a:solidFill>
                <a:latin typeface="-apple-system"/>
              </a:rPr>
              <a:t>can often be the case that </a:t>
            </a:r>
            <a:r>
              <a:rPr lang="en-GB" dirty="0">
                <a:solidFill>
                  <a:srgbClr val="515151"/>
                </a:solidFill>
                <a:latin typeface="-apple-system"/>
              </a:rPr>
              <a:t>when </a:t>
            </a:r>
            <a:r>
              <a:rPr lang="en-GB" dirty="0" smtClean="0">
                <a:solidFill>
                  <a:srgbClr val="515151"/>
                </a:solidFill>
                <a:latin typeface="-apple-system"/>
              </a:rPr>
              <a:t>a child is upset </a:t>
            </a:r>
            <a:r>
              <a:rPr lang="en-GB" dirty="0">
                <a:solidFill>
                  <a:srgbClr val="515151"/>
                </a:solidFill>
                <a:latin typeface="-apple-system"/>
              </a:rPr>
              <a:t>and </a:t>
            </a:r>
            <a:r>
              <a:rPr lang="en-GB" dirty="0" smtClean="0">
                <a:solidFill>
                  <a:srgbClr val="515151"/>
                </a:solidFill>
                <a:latin typeface="-apple-system"/>
              </a:rPr>
              <a:t>needs an adult </a:t>
            </a:r>
            <a:r>
              <a:rPr lang="en-GB" dirty="0">
                <a:solidFill>
                  <a:srgbClr val="515151"/>
                </a:solidFill>
                <a:latin typeface="-apple-system"/>
              </a:rPr>
              <a:t>the most </a:t>
            </a:r>
            <a:r>
              <a:rPr lang="en-GB" dirty="0" smtClean="0">
                <a:solidFill>
                  <a:srgbClr val="515151"/>
                </a:solidFill>
                <a:latin typeface="-apple-system"/>
              </a:rPr>
              <a:t>this is </a:t>
            </a:r>
            <a:r>
              <a:rPr lang="en-GB" dirty="0">
                <a:solidFill>
                  <a:srgbClr val="515151"/>
                </a:solidFill>
                <a:latin typeface="-apple-system"/>
              </a:rPr>
              <a:t>the exact </a:t>
            </a:r>
            <a:r>
              <a:rPr lang="en-GB" dirty="0" smtClean="0">
                <a:solidFill>
                  <a:srgbClr val="515151"/>
                </a:solidFill>
                <a:latin typeface="-apple-system"/>
              </a:rPr>
              <a:t>moment </a:t>
            </a:r>
            <a:r>
              <a:rPr lang="en-GB" dirty="0">
                <a:solidFill>
                  <a:srgbClr val="515151"/>
                </a:solidFill>
                <a:latin typeface="-apple-system"/>
              </a:rPr>
              <a:t>we </a:t>
            </a:r>
            <a:r>
              <a:rPr lang="en-GB" dirty="0" smtClean="0">
                <a:solidFill>
                  <a:srgbClr val="515151"/>
                </a:solidFill>
                <a:latin typeface="-apple-system"/>
              </a:rPr>
              <a:t>are not necessarily prepared for. This is likely to be due to our own tiredness</a:t>
            </a:r>
            <a:r>
              <a:rPr lang="en-GB" dirty="0">
                <a:solidFill>
                  <a:srgbClr val="515151"/>
                </a:solidFill>
                <a:latin typeface="-apple-system"/>
              </a:rPr>
              <a:t> </a:t>
            </a:r>
            <a:r>
              <a:rPr lang="en-GB" dirty="0" smtClean="0">
                <a:solidFill>
                  <a:srgbClr val="515151"/>
                </a:solidFill>
                <a:latin typeface="-apple-system"/>
              </a:rPr>
              <a:t>and stress.</a:t>
            </a:r>
            <a:endParaRPr lang="en-GB" dirty="0">
              <a:solidFill>
                <a:srgbClr val="515151"/>
              </a:solidFill>
              <a:latin typeface="-apple-system"/>
            </a:endParaRPr>
          </a:p>
          <a:p>
            <a:endParaRPr lang="en-GB" dirty="0" smtClean="0">
              <a:solidFill>
                <a:srgbClr val="515151"/>
              </a:solidFill>
              <a:latin typeface="-apple-system"/>
            </a:endParaRPr>
          </a:p>
          <a:p>
            <a:r>
              <a:rPr lang="en-GB" dirty="0" smtClean="0">
                <a:solidFill>
                  <a:srgbClr val="515151"/>
                </a:solidFill>
                <a:latin typeface="-apple-system"/>
              </a:rPr>
              <a:t>“I </a:t>
            </a:r>
            <a:r>
              <a:rPr lang="en-GB" dirty="0">
                <a:solidFill>
                  <a:srgbClr val="515151"/>
                </a:solidFill>
                <a:latin typeface="-apple-system"/>
              </a:rPr>
              <a:t>feel like my words fail me — I search for the right thing to say and it escapes me. </a:t>
            </a:r>
            <a:endParaRPr lang="en-GB" dirty="0" smtClean="0">
              <a:solidFill>
                <a:srgbClr val="515151"/>
              </a:solidFill>
              <a:latin typeface="-apple-system"/>
            </a:endParaRPr>
          </a:p>
          <a:p>
            <a:endParaRPr lang="en-GB" dirty="0">
              <a:solidFill>
                <a:srgbClr val="515151"/>
              </a:solidFill>
              <a:latin typeface="-apple-system"/>
            </a:endParaRPr>
          </a:p>
        </p:txBody>
      </p:sp>
    </p:spTree>
    <p:extLst>
      <p:ext uri="{BB962C8B-B14F-4D97-AF65-F5344CB8AC3E}">
        <p14:creationId xmlns:p14="http://schemas.microsoft.com/office/powerpoint/2010/main" val="28307725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24836" y="3059004"/>
            <a:ext cx="5376256" cy="2554545"/>
          </a:xfrm>
          <a:prstGeom prst="rect">
            <a:avLst/>
          </a:prstGeom>
        </p:spPr>
        <p:txBody>
          <a:bodyPr wrap="square">
            <a:spAutoFit/>
          </a:bodyPr>
          <a:lstStyle/>
          <a:p>
            <a:r>
              <a:rPr lang="en-GB" sz="3200" dirty="0" smtClean="0">
                <a:solidFill>
                  <a:srgbClr val="515151"/>
                </a:solidFill>
                <a:latin typeface="-apple-system"/>
              </a:rPr>
              <a:t>It is possible to lead your child from experiencing those feelings to expressing them. </a:t>
            </a:r>
          </a:p>
          <a:p>
            <a:endParaRPr lang="en-GB" sz="3200" dirty="0">
              <a:solidFill>
                <a:srgbClr val="515151"/>
              </a:solidFill>
              <a:latin typeface="-apple-system"/>
            </a:endParaRPr>
          </a:p>
        </p:txBody>
      </p:sp>
      <p:sp>
        <p:nvSpPr>
          <p:cNvPr id="4" name="Rectangle 3"/>
          <p:cNvSpPr/>
          <p:nvPr/>
        </p:nvSpPr>
        <p:spPr>
          <a:xfrm>
            <a:off x="1553738" y="1584655"/>
            <a:ext cx="8941870" cy="707886"/>
          </a:xfrm>
          <a:prstGeom prst="rect">
            <a:avLst/>
          </a:prstGeom>
          <a:noFill/>
        </p:spPr>
        <p:txBody>
          <a:bodyPr wrap="none" lIns="91440" tIns="45720" rIns="91440" bIns="45720">
            <a:spAutoFit/>
          </a:bodyPr>
          <a:lstStyle/>
          <a:p>
            <a:pPr algn="ctr"/>
            <a:r>
              <a:rPr lang="en-GB" sz="4000" b="0" cap="none" spc="0" dirty="0" smtClean="0">
                <a:ln w="0"/>
                <a:solidFill>
                  <a:schemeClr val="accent1"/>
                </a:solidFill>
                <a:effectLst>
                  <a:outerShdw blurRad="38100" dist="25400" dir="5400000" algn="ctr" rotWithShape="0">
                    <a:srgbClr val="6E747A">
                      <a:alpha val="43000"/>
                    </a:srgbClr>
                  </a:outerShdw>
                </a:effectLst>
                <a:latin typeface="-apple-system"/>
              </a:rPr>
              <a:t>Coach your child through their feelings</a:t>
            </a:r>
            <a:endParaRPr lang="en-GB" sz="4000" b="0" cap="none" spc="0" dirty="0">
              <a:ln w="0"/>
              <a:solidFill>
                <a:schemeClr val="accent1"/>
              </a:solidFill>
              <a:effectLst>
                <a:outerShdw blurRad="38100" dist="25400" dir="5400000" algn="ctr" rotWithShape="0">
                  <a:srgbClr val="6E747A">
                    <a:alpha val="43000"/>
                  </a:srgbClr>
                </a:outerShdw>
              </a:effectLst>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23671" y="2806633"/>
            <a:ext cx="2771937" cy="2434107"/>
          </a:xfrm>
          <a:prstGeom prst="rect">
            <a:avLst/>
          </a:prstGeom>
        </p:spPr>
      </p:pic>
    </p:spTree>
    <p:extLst>
      <p:ext uri="{BB962C8B-B14F-4D97-AF65-F5344CB8AC3E}">
        <p14:creationId xmlns:p14="http://schemas.microsoft.com/office/powerpoint/2010/main" val="109203590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84210" y="1360644"/>
            <a:ext cx="6096000" cy="1200329"/>
          </a:xfrm>
          <a:prstGeom prst="rect">
            <a:avLst/>
          </a:prstGeom>
        </p:spPr>
        <p:txBody>
          <a:bodyPr>
            <a:spAutoFit/>
          </a:bodyPr>
          <a:lstStyle/>
          <a:p>
            <a:r>
              <a:rPr lang="en-GB" b="1" dirty="0" smtClean="0">
                <a:latin typeface="var(--heading-font-family,unset)"/>
              </a:rPr>
              <a:t>‘It’s </a:t>
            </a:r>
            <a:r>
              <a:rPr lang="en-GB" b="1" dirty="0">
                <a:latin typeface="var(--heading-font-family,unset)"/>
              </a:rPr>
              <a:t>okay to be upset — it’s good to let it out</a:t>
            </a:r>
            <a:r>
              <a:rPr lang="en-GB" b="1" dirty="0" smtClean="0">
                <a:latin typeface="var(--heading-font-family,unset)"/>
              </a:rPr>
              <a:t>.’</a:t>
            </a:r>
            <a:endParaRPr lang="en-GB" b="1" dirty="0">
              <a:latin typeface="var(--heading-font-family,unset)"/>
            </a:endParaRPr>
          </a:p>
          <a:p>
            <a:r>
              <a:rPr lang="en-GB" dirty="0">
                <a:solidFill>
                  <a:srgbClr val="515151"/>
                </a:solidFill>
                <a:latin typeface="-apple-system"/>
              </a:rPr>
              <a:t>As your child’s emotion-coach, the first thing you want to teach them is that emotions are meant to be experienced, in fact, that their emotions </a:t>
            </a:r>
            <a:r>
              <a:rPr lang="en-GB" i="1" dirty="0">
                <a:solidFill>
                  <a:srgbClr val="515151"/>
                </a:solidFill>
                <a:latin typeface="-apple-system"/>
              </a:rPr>
              <a:t>need </a:t>
            </a:r>
            <a:r>
              <a:rPr lang="en-GB" dirty="0">
                <a:solidFill>
                  <a:srgbClr val="515151"/>
                </a:solidFill>
                <a:latin typeface="-apple-system"/>
              </a:rPr>
              <a:t>to be </a:t>
            </a:r>
            <a:r>
              <a:rPr lang="en-GB" dirty="0" smtClean="0">
                <a:solidFill>
                  <a:srgbClr val="515151"/>
                </a:solidFill>
                <a:latin typeface="-apple-system"/>
              </a:rPr>
              <a:t>felt.</a:t>
            </a:r>
            <a:endParaRPr lang="en-GB" b="0" i="0" dirty="0">
              <a:solidFill>
                <a:srgbClr val="515151"/>
              </a:solidFill>
              <a:effectLst/>
              <a:latin typeface="-apple-system"/>
            </a:endParaRPr>
          </a:p>
        </p:txBody>
      </p:sp>
      <p:sp>
        <p:nvSpPr>
          <p:cNvPr id="3" name="Rectangle 2"/>
          <p:cNvSpPr/>
          <p:nvPr/>
        </p:nvSpPr>
        <p:spPr>
          <a:xfrm>
            <a:off x="3784210" y="2651441"/>
            <a:ext cx="6096000" cy="2862322"/>
          </a:xfrm>
          <a:prstGeom prst="rect">
            <a:avLst/>
          </a:prstGeom>
        </p:spPr>
        <p:txBody>
          <a:bodyPr>
            <a:spAutoFit/>
          </a:bodyPr>
          <a:lstStyle/>
          <a:p>
            <a:r>
              <a:rPr lang="en-GB" dirty="0">
                <a:solidFill>
                  <a:srgbClr val="515151"/>
                </a:solidFill>
                <a:latin typeface="-apple-system"/>
              </a:rPr>
              <a:t>By doing this you are both acknowledging how they feel, validating that feeling, and showing that the emotion itself, even negative emotions, are not something to be feared or avoided.</a:t>
            </a:r>
          </a:p>
          <a:p>
            <a:endParaRPr lang="en-GB" i="1" dirty="0" smtClean="0">
              <a:solidFill>
                <a:srgbClr val="515151"/>
              </a:solidFill>
              <a:latin typeface="-apple-system"/>
            </a:endParaRPr>
          </a:p>
          <a:p>
            <a:r>
              <a:rPr lang="en-GB" i="1" dirty="0" smtClean="0">
                <a:solidFill>
                  <a:srgbClr val="515151"/>
                </a:solidFill>
                <a:latin typeface="-apple-system"/>
              </a:rPr>
              <a:t>‘It </a:t>
            </a:r>
            <a:r>
              <a:rPr lang="en-GB" i="1" dirty="0">
                <a:solidFill>
                  <a:srgbClr val="515151"/>
                </a:solidFill>
                <a:latin typeface="-apple-system"/>
              </a:rPr>
              <a:t>seems like you </a:t>
            </a:r>
            <a:r>
              <a:rPr lang="en-GB" i="1" dirty="0" smtClean="0">
                <a:solidFill>
                  <a:srgbClr val="515151"/>
                </a:solidFill>
                <a:latin typeface="-apple-system"/>
              </a:rPr>
              <a:t>are cross, </a:t>
            </a:r>
            <a:r>
              <a:rPr lang="en-GB" i="1" dirty="0">
                <a:solidFill>
                  <a:srgbClr val="515151"/>
                </a:solidFill>
                <a:latin typeface="-apple-system"/>
              </a:rPr>
              <a:t>it’s okay to be </a:t>
            </a:r>
            <a:r>
              <a:rPr lang="en-GB" i="1" dirty="0" smtClean="0">
                <a:solidFill>
                  <a:srgbClr val="515151"/>
                </a:solidFill>
                <a:latin typeface="-apple-system"/>
              </a:rPr>
              <a:t>cross. </a:t>
            </a:r>
            <a:r>
              <a:rPr lang="en-GB" i="1" dirty="0">
                <a:solidFill>
                  <a:srgbClr val="515151"/>
                </a:solidFill>
                <a:latin typeface="-apple-system"/>
              </a:rPr>
              <a:t>It’s good to let that anger come out</a:t>
            </a:r>
            <a:r>
              <a:rPr lang="en-GB" i="1" dirty="0" smtClean="0">
                <a:solidFill>
                  <a:srgbClr val="515151"/>
                </a:solidFill>
                <a:latin typeface="-apple-system"/>
              </a:rPr>
              <a:t>.’</a:t>
            </a:r>
          </a:p>
          <a:p>
            <a:endParaRPr lang="en-GB" i="1" dirty="0" smtClean="0">
              <a:solidFill>
                <a:srgbClr val="515151"/>
              </a:solidFill>
              <a:latin typeface="-apple-system"/>
            </a:endParaRPr>
          </a:p>
          <a:p>
            <a:r>
              <a:rPr lang="en-GB" i="1" dirty="0" smtClean="0">
                <a:solidFill>
                  <a:srgbClr val="515151"/>
                </a:solidFill>
                <a:latin typeface="-apple-system"/>
              </a:rPr>
              <a:t>‘Your </a:t>
            </a:r>
            <a:r>
              <a:rPr lang="en-GB" i="1" dirty="0">
                <a:solidFill>
                  <a:srgbClr val="515151"/>
                </a:solidFill>
                <a:latin typeface="-apple-system"/>
              </a:rPr>
              <a:t>face/body looks sad. It’s okay to feel sad. It is sad to say goodbye</a:t>
            </a:r>
            <a:r>
              <a:rPr lang="en-GB" i="1" dirty="0" smtClean="0">
                <a:solidFill>
                  <a:srgbClr val="515151"/>
                </a:solidFill>
                <a:latin typeface="-apple-system"/>
              </a:rPr>
              <a:t>.’</a:t>
            </a:r>
            <a:endParaRPr lang="en-GB" b="0" i="0" dirty="0">
              <a:solidFill>
                <a:srgbClr val="515151"/>
              </a:solidFill>
              <a:effectLst/>
              <a:latin typeface="-apple-system"/>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2706" y="2160765"/>
            <a:ext cx="2417929" cy="1921837"/>
          </a:xfrm>
          <a:prstGeom prst="rect">
            <a:avLst/>
          </a:prstGeom>
        </p:spPr>
      </p:pic>
    </p:spTree>
    <p:extLst>
      <p:ext uri="{BB962C8B-B14F-4D97-AF65-F5344CB8AC3E}">
        <p14:creationId xmlns:p14="http://schemas.microsoft.com/office/powerpoint/2010/main" val="311952109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25531" y="1528071"/>
            <a:ext cx="6096000" cy="923330"/>
          </a:xfrm>
          <a:prstGeom prst="rect">
            <a:avLst/>
          </a:prstGeom>
        </p:spPr>
        <p:txBody>
          <a:bodyPr>
            <a:spAutoFit/>
          </a:bodyPr>
          <a:lstStyle/>
          <a:p>
            <a:r>
              <a:rPr lang="en-GB" b="1" dirty="0" smtClean="0">
                <a:latin typeface="var(--heading-font-family,unset)"/>
              </a:rPr>
              <a:t>‘I’m </a:t>
            </a:r>
            <a:r>
              <a:rPr lang="en-GB" b="1" dirty="0">
                <a:latin typeface="var(--heading-font-family,unset)"/>
              </a:rPr>
              <a:t>here for you — </a:t>
            </a:r>
            <a:r>
              <a:rPr lang="en-GB" b="1" dirty="0" smtClean="0">
                <a:latin typeface="var(--heading-font-family,unset)"/>
              </a:rPr>
              <a:t>When you are ready I will listen!’</a:t>
            </a:r>
          </a:p>
          <a:p>
            <a:r>
              <a:rPr lang="en-GB" dirty="0" smtClean="0">
                <a:latin typeface="var(--heading-font-family,unset)"/>
              </a:rPr>
              <a:t>It’s important to keep emotionally connected using a calm voice</a:t>
            </a:r>
          </a:p>
        </p:txBody>
      </p:sp>
      <p:sp>
        <p:nvSpPr>
          <p:cNvPr id="3" name="Rectangle 2"/>
          <p:cNvSpPr/>
          <p:nvPr/>
        </p:nvSpPr>
        <p:spPr>
          <a:xfrm>
            <a:off x="4125531" y="2361249"/>
            <a:ext cx="6096000" cy="3139321"/>
          </a:xfrm>
          <a:prstGeom prst="rect">
            <a:avLst/>
          </a:prstGeom>
        </p:spPr>
        <p:txBody>
          <a:bodyPr>
            <a:spAutoFit/>
          </a:bodyPr>
          <a:lstStyle/>
          <a:p>
            <a:endParaRPr lang="en-GB" i="1" dirty="0" smtClean="0">
              <a:solidFill>
                <a:srgbClr val="515151"/>
              </a:solidFill>
              <a:latin typeface="-apple-system"/>
            </a:endParaRPr>
          </a:p>
          <a:p>
            <a:r>
              <a:rPr lang="en-GB" i="1" dirty="0" smtClean="0">
                <a:solidFill>
                  <a:srgbClr val="515151"/>
                </a:solidFill>
                <a:latin typeface="-apple-system"/>
              </a:rPr>
              <a:t>‘I can see that you </a:t>
            </a:r>
            <a:r>
              <a:rPr lang="en-GB" i="1" dirty="0">
                <a:solidFill>
                  <a:srgbClr val="515151"/>
                </a:solidFill>
                <a:latin typeface="-apple-system"/>
              </a:rPr>
              <a:t>are upset, let’s sit here for a moment.</a:t>
            </a:r>
            <a:r>
              <a:rPr lang="en-GB" dirty="0">
                <a:solidFill>
                  <a:srgbClr val="515151"/>
                </a:solidFill>
                <a:latin typeface="-apple-system"/>
              </a:rPr>
              <a:t> </a:t>
            </a:r>
            <a:r>
              <a:rPr lang="en-GB" i="1" dirty="0">
                <a:solidFill>
                  <a:srgbClr val="515151"/>
                </a:solidFill>
                <a:latin typeface="-apple-system"/>
              </a:rPr>
              <a:t>I’m with you, I’ll stay with you — it’s okay to feel _______. I won’t leave you</a:t>
            </a:r>
            <a:r>
              <a:rPr lang="en-GB" i="1" dirty="0" smtClean="0">
                <a:solidFill>
                  <a:srgbClr val="515151"/>
                </a:solidFill>
                <a:latin typeface="-apple-system"/>
              </a:rPr>
              <a:t>.’</a:t>
            </a:r>
            <a:endParaRPr lang="en-GB" dirty="0">
              <a:solidFill>
                <a:srgbClr val="515151"/>
              </a:solidFill>
              <a:latin typeface="-apple-system"/>
            </a:endParaRPr>
          </a:p>
          <a:p>
            <a:endParaRPr lang="en-GB" dirty="0" smtClean="0">
              <a:solidFill>
                <a:srgbClr val="515151"/>
              </a:solidFill>
              <a:latin typeface="-apple-system"/>
            </a:endParaRPr>
          </a:p>
          <a:p>
            <a:endParaRPr lang="en-GB" dirty="0">
              <a:solidFill>
                <a:srgbClr val="515151"/>
              </a:solidFill>
              <a:latin typeface="-apple-system"/>
            </a:endParaRPr>
          </a:p>
          <a:p>
            <a:endParaRPr lang="en-GB" dirty="0" smtClean="0">
              <a:solidFill>
                <a:srgbClr val="515151"/>
              </a:solidFill>
              <a:latin typeface="-apple-system"/>
            </a:endParaRPr>
          </a:p>
          <a:p>
            <a:r>
              <a:rPr lang="en-GB" dirty="0" smtClean="0">
                <a:solidFill>
                  <a:srgbClr val="515151"/>
                </a:solidFill>
                <a:latin typeface="-apple-system"/>
              </a:rPr>
              <a:t>The </a:t>
            </a:r>
            <a:r>
              <a:rPr lang="en-GB" dirty="0">
                <a:solidFill>
                  <a:srgbClr val="515151"/>
                </a:solidFill>
                <a:latin typeface="-apple-system"/>
              </a:rPr>
              <a:t>key </a:t>
            </a:r>
            <a:r>
              <a:rPr lang="en-GB" dirty="0" smtClean="0">
                <a:solidFill>
                  <a:srgbClr val="515151"/>
                </a:solidFill>
                <a:latin typeface="-apple-system"/>
              </a:rPr>
              <a:t>is </a:t>
            </a:r>
            <a:r>
              <a:rPr lang="en-GB" dirty="0">
                <a:solidFill>
                  <a:srgbClr val="515151"/>
                </a:solidFill>
                <a:latin typeface="-apple-system"/>
              </a:rPr>
              <a:t>being able to separate your child’s emotion from their </a:t>
            </a:r>
            <a:r>
              <a:rPr lang="en-GB" dirty="0" smtClean="0">
                <a:solidFill>
                  <a:srgbClr val="515151"/>
                </a:solidFill>
                <a:latin typeface="-apple-system"/>
              </a:rPr>
              <a:t>behaviour</a:t>
            </a:r>
            <a:r>
              <a:rPr lang="en-GB" dirty="0">
                <a:solidFill>
                  <a:srgbClr val="515151"/>
                </a:solidFill>
                <a:latin typeface="-apple-system"/>
              </a:rPr>
              <a:t> </a:t>
            </a:r>
            <a:r>
              <a:rPr lang="en-GB" dirty="0" smtClean="0">
                <a:solidFill>
                  <a:srgbClr val="515151"/>
                </a:solidFill>
                <a:latin typeface="-apple-system"/>
              </a:rPr>
              <a:t>— sometimes what we inadvertently do is see </a:t>
            </a:r>
            <a:r>
              <a:rPr lang="en-GB" dirty="0">
                <a:solidFill>
                  <a:srgbClr val="515151"/>
                </a:solidFill>
                <a:latin typeface="-apple-system"/>
              </a:rPr>
              <a:t>the </a:t>
            </a:r>
            <a:r>
              <a:rPr lang="en-GB" dirty="0" smtClean="0">
                <a:solidFill>
                  <a:srgbClr val="515151"/>
                </a:solidFill>
                <a:latin typeface="-apple-system"/>
              </a:rPr>
              <a:t>behaviour </a:t>
            </a:r>
            <a:r>
              <a:rPr lang="en-GB" dirty="0">
                <a:solidFill>
                  <a:srgbClr val="515151"/>
                </a:solidFill>
                <a:latin typeface="-apple-system"/>
              </a:rPr>
              <a:t>we want to change and inadvertently dismiss </a:t>
            </a:r>
            <a:r>
              <a:rPr lang="en-GB" dirty="0" smtClean="0">
                <a:solidFill>
                  <a:srgbClr val="515151"/>
                </a:solidFill>
                <a:latin typeface="-apple-system"/>
              </a:rPr>
              <a:t>the emotions.</a:t>
            </a:r>
            <a:endParaRPr lang="en-GB" b="0" i="0" dirty="0">
              <a:solidFill>
                <a:srgbClr val="515151"/>
              </a:solidFill>
              <a:effectLst/>
              <a:latin typeface="-apple-system"/>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2933" y="2601531"/>
            <a:ext cx="2574971" cy="1841679"/>
          </a:xfrm>
          <a:prstGeom prst="rect">
            <a:avLst/>
          </a:prstGeom>
        </p:spPr>
      </p:pic>
    </p:spTree>
    <p:extLst>
      <p:ext uri="{BB962C8B-B14F-4D97-AF65-F5344CB8AC3E}">
        <p14:creationId xmlns:p14="http://schemas.microsoft.com/office/powerpoint/2010/main" val="182886744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60113" y="1308716"/>
            <a:ext cx="6096000" cy="3970318"/>
          </a:xfrm>
          <a:prstGeom prst="rect">
            <a:avLst/>
          </a:prstGeom>
        </p:spPr>
        <p:txBody>
          <a:bodyPr>
            <a:spAutoFit/>
          </a:bodyPr>
          <a:lstStyle/>
          <a:p>
            <a:r>
              <a:rPr lang="en-GB" b="1" dirty="0" smtClean="0">
                <a:latin typeface="var(--heading-font-family,unset)"/>
              </a:rPr>
              <a:t> “It’s </a:t>
            </a:r>
            <a:r>
              <a:rPr lang="en-GB" b="1" dirty="0">
                <a:latin typeface="var(--heading-font-family,unset)"/>
              </a:rPr>
              <a:t>okay to feel how you feel.  It is not okay to </a:t>
            </a:r>
            <a:r>
              <a:rPr lang="en-GB" b="1" dirty="0" smtClean="0">
                <a:latin typeface="var(--heading-font-family,unset)"/>
              </a:rPr>
              <a:t>_________.”   “Use your kind hands/words.”</a:t>
            </a:r>
            <a:endParaRPr lang="en-GB" b="1" dirty="0">
              <a:latin typeface="var(--heading-font-family,unset)"/>
            </a:endParaRPr>
          </a:p>
          <a:p>
            <a:r>
              <a:rPr lang="en-GB" dirty="0">
                <a:solidFill>
                  <a:srgbClr val="515151"/>
                </a:solidFill>
                <a:latin typeface="-apple-system"/>
              </a:rPr>
              <a:t>Sometimes it is necessary to use a very clear limit in </a:t>
            </a:r>
            <a:r>
              <a:rPr lang="en-GB" i="1" dirty="0">
                <a:solidFill>
                  <a:srgbClr val="515151"/>
                </a:solidFill>
                <a:latin typeface="-apple-system"/>
              </a:rPr>
              <a:t>how</a:t>
            </a:r>
            <a:r>
              <a:rPr lang="en-GB" dirty="0">
                <a:solidFill>
                  <a:srgbClr val="515151"/>
                </a:solidFill>
                <a:latin typeface="-apple-system"/>
              </a:rPr>
              <a:t> our </a:t>
            </a:r>
            <a:r>
              <a:rPr lang="en-GB" dirty="0" smtClean="0">
                <a:solidFill>
                  <a:srgbClr val="515151"/>
                </a:solidFill>
                <a:latin typeface="-apple-system"/>
              </a:rPr>
              <a:t>children </a:t>
            </a:r>
            <a:r>
              <a:rPr lang="en-GB" dirty="0" smtClean="0">
                <a:solidFill>
                  <a:srgbClr val="515151"/>
                </a:solidFill>
                <a:latin typeface="-apple-system"/>
              </a:rPr>
              <a:t>express </a:t>
            </a:r>
            <a:r>
              <a:rPr lang="en-GB" dirty="0">
                <a:solidFill>
                  <a:srgbClr val="515151"/>
                </a:solidFill>
                <a:latin typeface="-apple-system"/>
              </a:rPr>
              <a:t>their emotions. It isn’t the emotion itself that needs to change, but rather </a:t>
            </a:r>
            <a:r>
              <a:rPr lang="en-GB" b="1" dirty="0">
                <a:solidFill>
                  <a:srgbClr val="515151"/>
                </a:solidFill>
                <a:latin typeface="-apple-system"/>
              </a:rPr>
              <a:t>how</a:t>
            </a:r>
            <a:r>
              <a:rPr lang="en-GB" dirty="0">
                <a:solidFill>
                  <a:srgbClr val="515151"/>
                </a:solidFill>
                <a:latin typeface="-apple-system"/>
              </a:rPr>
              <a:t> they are expressing it</a:t>
            </a:r>
            <a:r>
              <a:rPr lang="en-GB" dirty="0" smtClean="0">
                <a:solidFill>
                  <a:srgbClr val="515151"/>
                </a:solidFill>
                <a:latin typeface="-apple-system"/>
              </a:rPr>
              <a:t>.</a:t>
            </a:r>
          </a:p>
          <a:p>
            <a:endParaRPr lang="en-GB" dirty="0">
              <a:solidFill>
                <a:srgbClr val="515151"/>
              </a:solidFill>
              <a:latin typeface="-apple-system"/>
            </a:endParaRPr>
          </a:p>
          <a:p>
            <a:r>
              <a:rPr lang="en-GB" i="1" dirty="0" smtClean="0">
                <a:solidFill>
                  <a:srgbClr val="515151"/>
                </a:solidFill>
                <a:latin typeface="-apple-system"/>
              </a:rPr>
              <a:t>‘You </a:t>
            </a:r>
            <a:r>
              <a:rPr lang="en-GB" i="1" dirty="0">
                <a:solidFill>
                  <a:srgbClr val="515151"/>
                </a:solidFill>
                <a:latin typeface="-apple-system"/>
              </a:rPr>
              <a:t>look like you are really, really angry. It is okay to be angry. It is not okay to hit. I will </a:t>
            </a:r>
            <a:r>
              <a:rPr lang="en-GB" i="1" dirty="0" smtClean="0">
                <a:solidFill>
                  <a:srgbClr val="515151"/>
                </a:solidFill>
                <a:latin typeface="-apple-system"/>
              </a:rPr>
              <a:t>keep you safe. </a:t>
            </a:r>
            <a:r>
              <a:rPr lang="en-GB" i="1" dirty="0">
                <a:solidFill>
                  <a:srgbClr val="515151"/>
                </a:solidFill>
                <a:latin typeface="-apple-system"/>
              </a:rPr>
              <a:t>Let’s go </a:t>
            </a:r>
            <a:r>
              <a:rPr lang="en-GB" i="1" dirty="0" smtClean="0">
                <a:solidFill>
                  <a:srgbClr val="515151"/>
                </a:solidFill>
                <a:latin typeface="-apple-system"/>
              </a:rPr>
              <a:t>and play on the trampoline, go for a walk, go to your bedroom.</a:t>
            </a:r>
            <a:endParaRPr lang="en-GB" dirty="0">
              <a:solidFill>
                <a:srgbClr val="515151"/>
              </a:solidFill>
              <a:latin typeface="-apple-system"/>
            </a:endParaRPr>
          </a:p>
          <a:p>
            <a:r>
              <a:rPr lang="en-GB" dirty="0">
                <a:solidFill>
                  <a:srgbClr val="515151"/>
                </a:solidFill>
                <a:latin typeface="-apple-system"/>
              </a:rPr>
              <a:t>This is a very clear statement — </a:t>
            </a:r>
            <a:r>
              <a:rPr lang="en-GB" b="1" dirty="0">
                <a:solidFill>
                  <a:srgbClr val="515151"/>
                </a:solidFill>
                <a:latin typeface="-apple-system"/>
              </a:rPr>
              <a:t>hitting is not okay</a:t>
            </a:r>
            <a:r>
              <a:rPr lang="en-GB" dirty="0">
                <a:solidFill>
                  <a:srgbClr val="515151"/>
                </a:solidFill>
                <a:latin typeface="-apple-system"/>
              </a:rPr>
              <a:t>. As your parent, I </a:t>
            </a:r>
            <a:r>
              <a:rPr lang="en-GB" dirty="0" smtClean="0">
                <a:solidFill>
                  <a:srgbClr val="515151"/>
                </a:solidFill>
                <a:latin typeface="-apple-system"/>
              </a:rPr>
              <a:t>will keep you safe, </a:t>
            </a:r>
            <a:r>
              <a:rPr lang="en-GB" dirty="0">
                <a:solidFill>
                  <a:srgbClr val="515151"/>
                </a:solidFill>
                <a:latin typeface="-apple-system"/>
              </a:rPr>
              <a:t>I will help you regulate your anger, being angry is okay, hitting is not okay.</a:t>
            </a:r>
            <a:endParaRPr lang="en-GB" b="0" i="0" dirty="0">
              <a:solidFill>
                <a:srgbClr val="515151"/>
              </a:solidFill>
              <a:effectLst/>
              <a:latin typeface="-apple-system"/>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69499" y="2343955"/>
            <a:ext cx="2352540" cy="2240924"/>
          </a:xfrm>
          <a:prstGeom prst="rect">
            <a:avLst/>
          </a:prstGeom>
        </p:spPr>
      </p:pic>
    </p:spTree>
    <p:extLst>
      <p:ext uri="{BB962C8B-B14F-4D97-AF65-F5344CB8AC3E}">
        <p14:creationId xmlns:p14="http://schemas.microsoft.com/office/powerpoint/2010/main" val="425313592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27786" y="2107463"/>
            <a:ext cx="6096000" cy="2031325"/>
          </a:xfrm>
          <a:prstGeom prst="rect">
            <a:avLst/>
          </a:prstGeom>
        </p:spPr>
        <p:txBody>
          <a:bodyPr>
            <a:spAutoFit/>
            <a:scene3d>
              <a:camera prst="isometricOffAxis1Right"/>
              <a:lightRig rig="threePt" dir="t"/>
            </a:scene3d>
            <a:sp3d/>
          </a:bodyPr>
          <a:lstStyle/>
          <a:p>
            <a:r>
              <a:rPr lang="en-GB" b="1" dirty="0">
                <a:latin typeface="var(--heading-font-family,unset)"/>
              </a:rPr>
              <a:t>‘How you feel right now won’t last forever. It’s okay to feel how you are feeling. It will pass and you will feel better again soon.’</a:t>
            </a:r>
          </a:p>
          <a:p>
            <a:r>
              <a:rPr lang="en-GB" dirty="0">
                <a:solidFill>
                  <a:srgbClr val="515151"/>
                </a:solidFill>
                <a:latin typeface="-apple-system"/>
              </a:rPr>
              <a:t>In-the-moment your child feels (and acts) as if their entire world is ending. Their emotions are big and overpowering and they feel that they will never feel better again — which only compounds how they feel.</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23786" y="2107463"/>
            <a:ext cx="2654003" cy="1765412"/>
          </a:xfrm>
          <a:prstGeom prst="rect">
            <a:avLst/>
          </a:prstGeom>
        </p:spPr>
      </p:pic>
    </p:spTree>
    <p:extLst>
      <p:ext uri="{BB962C8B-B14F-4D97-AF65-F5344CB8AC3E}">
        <p14:creationId xmlns:p14="http://schemas.microsoft.com/office/powerpoint/2010/main" val="93895048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52565" y="799915"/>
            <a:ext cx="6096000" cy="5355312"/>
          </a:xfrm>
          <a:prstGeom prst="rect">
            <a:avLst/>
          </a:prstGeom>
        </p:spPr>
        <p:txBody>
          <a:bodyPr>
            <a:spAutoFit/>
          </a:bodyPr>
          <a:lstStyle/>
          <a:p>
            <a:r>
              <a:rPr lang="en-GB" dirty="0">
                <a:solidFill>
                  <a:srgbClr val="515151"/>
                </a:solidFill>
                <a:latin typeface="-apple-system"/>
              </a:rPr>
              <a:t>Taking a break when we are angry, walking away for a moment is </a:t>
            </a:r>
            <a:r>
              <a:rPr lang="en-GB" dirty="0" smtClean="0">
                <a:solidFill>
                  <a:srgbClr val="515151"/>
                </a:solidFill>
                <a:latin typeface="-apple-system"/>
              </a:rPr>
              <a:t>a </a:t>
            </a:r>
            <a:r>
              <a:rPr lang="en-GB" dirty="0">
                <a:solidFill>
                  <a:srgbClr val="515151"/>
                </a:solidFill>
                <a:latin typeface="-apple-system"/>
              </a:rPr>
              <a:t>good way of regulating anger.</a:t>
            </a:r>
          </a:p>
          <a:p>
            <a:r>
              <a:rPr lang="en-GB" dirty="0">
                <a:solidFill>
                  <a:srgbClr val="515151"/>
                </a:solidFill>
                <a:latin typeface="-apple-system"/>
              </a:rPr>
              <a:t>You are teaching your child to give themselves a little space to breathe and time to </a:t>
            </a:r>
            <a:r>
              <a:rPr lang="en-GB" dirty="0" smtClean="0">
                <a:solidFill>
                  <a:srgbClr val="515151"/>
                </a:solidFill>
                <a:latin typeface="-apple-system"/>
              </a:rPr>
              <a:t>process what has happened.</a:t>
            </a:r>
          </a:p>
          <a:p>
            <a:endParaRPr lang="en-GB" i="1" dirty="0" smtClean="0">
              <a:solidFill>
                <a:srgbClr val="515151"/>
              </a:solidFill>
              <a:latin typeface="-apple-system"/>
            </a:endParaRPr>
          </a:p>
          <a:p>
            <a:r>
              <a:rPr lang="en-GB" i="1" dirty="0" smtClean="0">
                <a:solidFill>
                  <a:srgbClr val="515151"/>
                </a:solidFill>
                <a:latin typeface="-apple-system"/>
              </a:rPr>
              <a:t>“</a:t>
            </a:r>
            <a:r>
              <a:rPr lang="en-GB" i="1" dirty="0">
                <a:solidFill>
                  <a:srgbClr val="515151"/>
                </a:solidFill>
                <a:latin typeface="-apple-system"/>
              </a:rPr>
              <a:t>I can see you are really upset about this. It’s okay to be upset. It doesn’t seem like what I am saying is helping. You remember what to do when you’re upset, and you remember how to calm down. I’ll be over here when you need me.”</a:t>
            </a:r>
            <a:endParaRPr lang="en-GB" dirty="0">
              <a:solidFill>
                <a:srgbClr val="515151"/>
              </a:solidFill>
              <a:latin typeface="-apple-system"/>
            </a:endParaRPr>
          </a:p>
          <a:p>
            <a:endParaRPr lang="en-GB" dirty="0">
              <a:solidFill>
                <a:srgbClr val="515151"/>
              </a:solidFill>
              <a:latin typeface="-apple-system"/>
            </a:endParaRPr>
          </a:p>
          <a:p>
            <a:r>
              <a:rPr lang="en-GB" dirty="0" smtClean="0">
                <a:solidFill>
                  <a:srgbClr val="515151"/>
                </a:solidFill>
                <a:latin typeface="-apple-system"/>
              </a:rPr>
              <a:t>After taking a break you </a:t>
            </a:r>
            <a:r>
              <a:rPr lang="en-GB" dirty="0">
                <a:solidFill>
                  <a:srgbClr val="515151"/>
                </a:solidFill>
                <a:latin typeface="-apple-system"/>
              </a:rPr>
              <a:t>can coach your child through their anger and help </a:t>
            </a:r>
            <a:r>
              <a:rPr lang="en-GB" dirty="0" smtClean="0">
                <a:solidFill>
                  <a:srgbClr val="515151"/>
                </a:solidFill>
                <a:latin typeface="-apple-system"/>
              </a:rPr>
              <a:t>them find </a:t>
            </a:r>
            <a:r>
              <a:rPr lang="en-GB" dirty="0">
                <a:solidFill>
                  <a:srgbClr val="515151"/>
                </a:solidFill>
                <a:latin typeface="-apple-system"/>
              </a:rPr>
              <a:t>a better way to solve their issue/frustration. </a:t>
            </a:r>
            <a:endParaRPr lang="en-GB" dirty="0" smtClean="0">
              <a:solidFill>
                <a:srgbClr val="515151"/>
              </a:solidFill>
              <a:latin typeface="-apple-system"/>
            </a:endParaRPr>
          </a:p>
          <a:p>
            <a:endParaRPr lang="en-GB" b="0" i="0" dirty="0" smtClean="0">
              <a:solidFill>
                <a:srgbClr val="515151"/>
              </a:solidFill>
              <a:effectLst/>
              <a:latin typeface="-apple-system"/>
            </a:endParaRPr>
          </a:p>
          <a:p>
            <a:endParaRPr lang="en-GB" dirty="0">
              <a:solidFill>
                <a:srgbClr val="515151"/>
              </a:solidFill>
              <a:latin typeface="-apple-system"/>
            </a:endParaRPr>
          </a:p>
          <a:p>
            <a:r>
              <a:rPr lang="en-GB" b="0" i="0" dirty="0" smtClean="0">
                <a:solidFill>
                  <a:srgbClr val="515151"/>
                </a:solidFill>
                <a:effectLst/>
                <a:latin typeface="-apple-system"/>
              </a:rPr>
              <a:t>‘</a:t>
            </a:r>
            <a:r>
              <a:rPr lang="en-GB" b="1" i="0" dirty="0" smtClean="0">
                <a:solidFill>
                  <a:srgbClr val="515151"/>
                </a:solidFill>
                <a:effectLst/>
                <a:latin typeface="-apple-system"/>
              </a:rPr>
              <a:t>What happened? What were you thinking? How did this make you feel? What can you do next time you feel this way?’</a:t>
            </a:r>
            <a:endParaRPr lang="en-GB" b="1" i="0" dirty="0">
              <a:solidFill>
                <a:srgbClr val="515151"/>
              </a:solidFill>
              <a:effectLst/>
              <a:latin typeface="-apple-system"/>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28208" y="1817480"/>
            <a:ext cx="2076450" cy="2714625"/>
          </a:xfrm>
          <a:prstGeom prst="rect">
            <a:avLst/>
          </a:prstGeom>
        </p:spPr>
      </p:pic>
    </p:spTree>
    <p:extLst>
      <p:ext uri="{BB962C8B-B14F-4D97-AF65-F5344CB8AC3E}">
        <p14:creationId xmlns:p14="http://schemas.microsoft.com/office/powerpoint/2010/main" val="327634678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50582" y="1554298"/>
            <a:ext cx="6096000" cy="3970318"/>
          </a:xfrm>
          <a:prstGeom prst="rect">
            <a:avLst/>
          </a:prstGeom>
        </p:spPr>
        <p:txBody>
          <a:bodyPr>
            <a:spAutoFit/>
          </a:bodyPr>
          <a:lstStyle/>
          <a:p>
            <a:r>
              <a:rPr lang="en-GB" dirty="0" smtClean="0">
                <a:solidFill>
                  <a:srgbClr val="515151"/>
                </a:solidFill>
                <a:latin typeface="-apple-system"/>
              </a:rPr>
              <a:t>A good way to build your child’s emotional intelligence is </a:t>
            </a:r>
            <a:r>
              <a:rPr lang="en-GB" dirty="0">
                <a:solidFill>
                  <a:srgbClr val="515151"/>
                </a:solidFill>
                <a:latin typeface="-apple-system"/>
              </a:rPr>
              <a:t>to </a:t>
            </a:r>
            <a:r>
              <a:rPr lang="en-GB" dirty="0" smtClean="0">
                <a:solidFill>
                  <a:srgbClr val="515151"/>
                </a:solidFill>
                <a:latin typeface="-apple-system"/>
              </a:rPr>
              <a:t>model and describe </a:t>
            </a:r>
            <a:r>
              <a:rPr lang="en-GB" dirty="0">
                <a:solidFill>
                  <a:srgbClr val="515151"/>
                </a:solidFill>
                <a:latin typeface="-apple-system"/>
              </a:rPr>
              <a:t>how </a:t>
            </a:r>
            <a:r>
              <a:rPr lang="en-GB" dirty="0" smtClean="0">
                <a:solidFill>
                  <a:srgbClr val="515151"/>
                </a:solidFill>
                <a:latin typeface="-apple-system"/>
              </a:rPr>
              <a:t>emotions </a:t>
            </a:r>
            <a:r>
              <a:rPr lang="en-GB" dirty="0">
                <a:solidFill>
                  <a:srgbClr val="515151"/>
                </a:solidFill>
                <a:latin typeface="-apple-system"/>
              </a:rPr>
              <a:t>feel to </a:t>
            </a:r>
            <a:r>
              <a:rPr lang="en-GB" dirty="0" smtClean="0">
                <a:solidFill>
                  <a:srgbClr val="515151"/>
                </a:solidFill>
                <a:latin typeface="-apple-system"/>
              </a:rPr>
              <a:t>you. </a:t>
            </a:r>
            <a:r>
              <a:rPr lang="en-GB" dirty="0">
                <a:solidFill>
                  <a:srgbClr val="515151"/>
                </a:solidFill>
                <a:latin typeface="-apple-system"/>
              </a:rPr>
              <a:t>As you talk, they may relate or change what you say with their own descriptions.</a:t>
            </a:r>
          </a:p>
          <a:p>
            <a:endParaRPr lang="en-GB" i="1" dirty="0" smtClean="0">
              <a:solidFill>
                <a:srgbClr val="515151"/>
              </a:solidFill>
              <a:latin typeface="-apple-system"/>
            </a:endParaRPr>
          </a:p>
          <a:p>
            <a:r>
              <a:rPr lang="en-GB" i="1" dirty="0" smtClean="0">
                <a:solidFill>
                  <a:srgbClr val="515151"/>
                </a:solidFill>
                <a:latin typeface="-apple-system"/>
              </a:rPr>
              <a:t>‘When </a:t>
            </a:r>
            <a:r>
              <a:rPr lang="en-GB" i="1" dirty="0">
                <a:solidFill>
                  <a:srgbClr val="515151"/>
                </a:solidFill>
                <a:latin typeface="-apple-system"/>
              </a:rPr>
              <a:t>I feel that upset, I feel like I can’t catch my breath, so I try to breathe slowly. Sometimes I feel a little embarrassed too, and a little hurt, I feel like my heart is a bit bruised. After a few minutes, my heart feels better and I feel like I can go on with my day</a:t>
            </a:r>
            <a:r>
              <a:rPr lang="en-GB" i="1" dirty="0" smtClean="0">
                <a:solidFill>
                  <a:srgbClr val="515151"/>
                </a:solidFill>
                <a:latin typeface="-apple-system"/>
              </a:rPr>
              <a:t>.’</a:t>
            </a:r>
            <a:r>
              <a:rPr lang="en-GB" i="1" dirty="0">
                <a:solidFill>
                  <a:srgbClr val="515151"/>
                </a:solidFill>
                <a:latin typeface="-apple-system"/>
              </a:rPr>
              <a:t> </a:t>
            </a:r>
            <a:endParaRPr lang="en-GB" dirty="0">
              <a:solidFill>
                <a:srgbClr val="515151"/>
              </a:solidFill>
              <a:latin typeface="-apple-system"/>
            </a:endParaRPr>
          </a:p>
          <a:p>
            <a:endParaRPr lang="en-GB" dirty="0" smtClean="0">
              <a:solidFill>
                <a:srgbClr val="515151"/>
              </a:solidFill>
              <a:latin typeface="-apple-system"/>
            </a:endParaRPr>
          </a:p>
          <a:p>
            <a:r>
              <a:rPr lang="en-GB" dirty="0" smtClean="0">
                <a:solidFill>
                  <a:srgbClr val="515151"/>
                </a:solidFill>
                <a:latin typeface="-apple-system"/>
              </a:rPr>
              <a:t>Using visuals </a:t>
            </a:r>
            <a:r>
              <a:rPr lang="en-GB" dirty="0">
                <a:solidFill>
                  <a:srgbClr val="515151"/>
                </a:solidFill>
                <a:latin typeface="-apple-system"/>
              </a:rPr>
              <a:t>that will help them identify their emotions is powerful. Emotions are abstract and children, even adults, find it hard to describe them. </a:t>
            </a:r>
            <a:endParaRPr lang="en-GB" b="0" i="0" dirty="0">
              <a:solidFill>
                <a:srgbClr val="515151"/>
              </a:solidFill>
              <a:effectLst/>
              <a:latin typeface="-apple-system"/>
            </a:endParaRPr>
          </a:p>
        </p:txBody>
      </p:sp>
      <p:sp>
        <p:nvSpPr>
          <p:cNvPr id="3" name="Rectangle 2"/>
          <p:cNvSpPr/>
          <p:nvPr/>
        </p:nvSpPr>
        <p:spPr>
          <a:xfrm>
            <a:off x="2410644" y="630968"/>
            <a:ext cx="3416320" cy="923330"/>
          </a:xfrm>
          <a:prstGeom prst="rect">
            <a:avLst/>
          </a:prstGeom>
          <a:noFill/>
        </p:spPr>
        <p:txBody>
          <a:bodyPr wrap="none" lIns="91440" tIns="45720" rIns="91440" bIns="45720">
            <a:spAutoFit/>
          </a:bodyPr>
          <a:lstStyle/>
          <a:p>
            <a:pPr algn="ctr"/>
            <a:r>
              <a:rPr lang="en-GB"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pple-system"/>
              </a:rPr>
              <a:t>Modelling</a:t>
            </a:r>
            <a:endParaRPr lang="en-GB"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67306" y="2361063"/>
            <a:ext cx="3202542" cy="2135695"/>
          </a:xfrm>
          <a:prstGeom prst="rect">
            <a:avLst/>
          </a:prstGeom>
        </p:spPr>
      </p:pic>
    </p:spTree>
    <p:extLst>
      <p:ext uri="{BB962C8B-B14F-4D97-AF65-F5344CB8AC3E}">
        <p14:creationId xmlns:p14="http://schemas.microsoft.com/office/powerpoint/2010/main" val="402791842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133340" y="1762981"/>
            <a:ext cx="9762186" cy="1558971"/>
            <a:chOff x="0" y="0"/>
            <a:chExt cx="6457871" cy="975700"/>
          </a:xfrm>
        </p:grpSpPr>
        <p:sp>
          <p:nvSpPr>
            <p:cNvPr id="3" name="Shape 730"/>
            <p:cNvSpPr/>
            <p:nvPr/>
          </p:nvSpPr>
          <p:spPr>
            <a:xfrm>
              <a:off x="0" y="135545"/>
              <a:ext cx="406540" cy="813067"/>
            </a:xfrm>
            <a:custGeom>
              <a:avLst/>
              <a:gdLst/>
              <a:ahLst/>
              <a:cxnLst/>
              <a:rect l="0" t="0" r="0" b="0"/>
              <a:pathLst>
                <a:path w="406540" h="813067">
                  <a:moveTo>
                    <a:pt x="406540" y="12"/>
                  </a:moveTo>
                  <a:lnTo>
                    <a:pt x="406540" y="60516"/>
                  </a:lnTo>
                  <a:cubicBezTo>
                    <a:pt x="334772" y="60528"/>
                    <a:pt x="268364" y="82270"/>
                    <a:pt x="213093" y="119583"/>
                  </a:cubicBezTo>
                  <a:cubicBezTo>
                    <a:pt x="157848" y="156908"/>
                    <a:pt x="113944" y="209791"/>
                    <a:pt x="87694" y="271856"/>
                  </a:cubicBezTo>
                  <a:cubicBezTo>
                    <a:pt x="70206" y="313233"/>
                    <a:pt x="60528" y="358673"/>
                    <a:pt x="60516" y="406527"/>
                  </a:cubicBezTo>
                  <a:cubicBezTo>
                    <a:pt x="60528" y="478295"/>
                    <a:pt x="82283" y="544716"/>
                    <a:pt x="119596" y="599973"/>
                  </a:cubicBezTo>
                  <a:cubicBezTo>
                    <a:pt x="156909" y="655218"/>
                    <a:pt x="209804" y="699122"/>
                    <a:pt x="271856" y="725373"/>
                  </a:cubicBezTo>
                  <a:cubicBezTo>
                    <a:pt x="313246" y="742861"/>
                    <a:pt x="358673" y="752539"/>
                    <a:pt x="406540" y="752551"/>
                  </a:cubicBezTo>
                  <a:lnTo>
                    <a:pt x="406540" y="813054"/>
                  </a:lnTo>
                  <a:cubicBezTo>
                    <a:pt x="322453" y="813067"/>
                    <a:pt x="244069" y="787438"/>
                    <a:pt x="179222" y="743610"/>
                  </a:cubicBezTo>
                  <a:cubicBezTo>
                    <a:pt x="114364" y="699783"/>
                    <a:pt x="62852" y="637768"/>
                    <a:pt x="31979" y="564782"/>
                  </a:cubicBezTo>
                  <a:cubicBezTo>
                    <a:pt x="11392" y="516128"/>
                    <a:pt x="13" y="462572"/>
                    <a:pt x="13" y="406527"/>
                  </a:cubicBezTo>
                  <a:cubicBezTo>
                    <a:pt x="0" y="322440"/>
                    <a:pt x="25629" y="244069"/>
                    <a:pt x="69456" y="179222"/>
                  </a:cubicBezTo>
                  <a:cubicBezTo>
                    <a:pt x="113284" y="114350"/>
                    <a:pt x="175298" y="62852"/>
                    <a:pt x="248298" y="31965"/>
                  </a:cubicBezTo>
                  <a:cubicBezTo>
                    <a:pt x="296939" y="11379"/>
                    <a:pt x="350495" y="0"/>
                    <a:pt x="406540" y="12"/>
                  </a:cubicBezTo>
                  <a:close/>
                </a:path>
              </a:pathLst>
            </a:custGeom>
            <a:ln w="0" cap="flat">
              <a:miter lim="127000"/>
            </a:ln>
          </p:spPr>
          <p:style>
            <a:lnRef idx="0">
              <a:srgbClr val="000000">
                <a:alpha val="0"/>
              </a:srgbClr>
            </a:lnRef>
            <a:fillRef idx="1">
              <a:srgbClr val="662282"/>
            </a:fillRef>
            <a:effectRef idx="0">
              <a:scrgbClr r="0" g="0" b="0"/>
            </a:effectRef>
            <a:fontRef idx="none"/>
          </p:style>
          <p:txBody>
            <a:bodyPr/>
            <a:lstStyle/>
            <a:p>
              <a:endParaRPr lang="en-GB"/>
            </a:p>
          </p:txBody>
        </p:sp>
        <p:sp>
          <p:nvSpPr>
            <p:cNvPr id="4" name="Shape 731"/>
            <p:cNvSpPr/>
            <p:nvPr/>
          </p:nvSpPr>
          <p:spPr>
            <a:xfrm>
              <a:off x="406540" y="135545"/>
              <a:ext cx="406527" cy="813054"/>
            </a:xfrm>
            <a:custGeom>
              <a:avLst/>
              <a:gdLst/>
              <a:ahLst/>
              <a:cxnLst/>
              <a:rect l="0" t="0" r="0" b="0"/>
              <a:pathLst>
                <a:path w="406527" h="813054">
                  <a:moveTo>
                    <a:pt x="0" y="12"/>
                  </a:moveTo>
                  <a:cubicBezTo>
                    <a:pt x="84087" y="0"/>
                    <a:pt x="162459" y="25629"/>
                    <a:pt x="227305" y="69456"/>
                  </a:cubicBezTo>
                  <a:cubicBezTo>
                    <a:pt x="292176" y="113284"/>
                    <a:pt x="343675" y="175298"/>
                    <a:pt x="374561" y="248285"/>
                  </a:cubicBezTo>
                  <a:cubicBezTo>
                    <a:pt x="395148" y="296938"/>
                    <a:pt x="406527" y="350482"/>
                    <a:pt x="406514" y="406527"/>
                  </a:cubicBezTo>
                  <a:cubicBezTo>
                    <a:pt x="406527" y="490613"/>
                    <a:pt x="380898" y="568998"/>
                    <a:pt x="337071" y="633844"/>
                  </a:cubicBezTo>
                  <a:cubicBezTo>
                    <a:pt x="293243" y="698703"/>
                    <a:pt x="231242" y="750214"/>
                    <a:pt x="158242" y="781088"/>
                  </a:cubicBezTo>
                  <a:cubicBezTo>
                    <a:pt x="109588" y="801674"/>
                    <a:pt x="56045" y="813054"/>
                    <a:pt x="0" y="813054"/>
                  </a:cubicBezTo>
                  <a:lnTo>
                    <a:pt x="0" y="752551"/>
                  </a:lnTo>
                  <a:cubicBezTo>
                    <a:pt x="71768" y="752539"/>
                    <a:pt x="138176" y="730783"/>
                    <a:pt x="193446" y="693471"/>
                  </a:cubicBezTo>
                  <a:cubicBezTo>
                    <a:pt x="248679" y="656158"/>
                    <a:pt x="292595" y="603262"/>
                    <a:pt x="318834" y="541210"/>
                  </a:cubicBezTo>
                  <a:cubicBezTo>
                    <a:pt x="336334" y="499821"/>
                    <a:pt x="346012" y="454393"/>
                    <a:pt x="346024" y="406527"/>
                  </a:cubicBezTo>
                  <a:cubicBezTo>
                    <a:pt x="346012" y="334759"/>
                    <a:pt x="324256" y="268351"/>
                    <a:pt x="286944" y="213093"/>
                  </a:cubicBezTo>
                  <a:cubicBezTo>
                    <a:pt x="249631" y="157849"/>
                    <a:pt x="196736" y="113932"/>
                    <a:pt x="134671" y="87693"/>
                  </a:cubicBezTo>
                  <a:cubicBezTo>
                    <a:pt x="93294" y="70193"/>
                    <a:pt x="47854" y="60516"/>
                    <a:pt x="0" y="60516"/>
                  </a:cubicBezTo>
                  <a:lnTo>
                    <a:pt x="0" y="12"/>
                  </a:lnTo>
                  <a:close/>
                </a:path>
              </a:pathLst>
            </a:custGeom>
            <a:ln w="0" cap="flat">
              <a:miter lim="127000"/>
            </a:ln>
          </p:spPr>
          <p:style>
            <a:lnRef idx="0">
              <a:srgbClr val="000000">
                <a:alpha val="0"/>
              </a:srgbClr>
            </a:lnRef>
            <a:fillRef idx="1">
              <a:srgbClr val="662282"/>
            </a:fillRef>
            <a:effectRef idx="0">
              <a:scrgbClr r="0" g="0" b="0"/>
            </a:effectRef>
            <a:fontRef idx="none"/>
          </p:style>
          <p:txBody>
            <a:bodyPr/>
            <a:lstStyle/>
            <a:p>
              <a:endParaRPr lang="en-GB"/>
            </a:p>
          </p:txBody>
        </p:sp>
        <p:sp>
          <p:nvSpPr>
            <p:cNvPr id="5" name="Shape 732"/>
            <p:cNvSpPr/>
            <p:nvPr/>
          </p:nvSpPr>
          <p:spPr>
            <a:xfrm>
              <a:off x="0" y="135545"/>
              <a:ext cx="813067" cy="813067"/>
            </a:xfrm>
            <a:custGeom>
              <a:avLst/>
              <a:gdLst/>
              <a:ahLst/>
              <a:cxnLst/>
              <a:rect l="0" t="0" r="0" b="0"/>
              <a:pathLst>
                <a:path w="813067" h="813067">
                  <a:moveTo>
                    <a:pt x="781101" y="248285"/>
                  </a:moveTo>
                  <a:cubicBezTo>
                    <a:pt x="750214" y="175298"/>
                    <a:pt x="698716" y="113284"/>
                    <a:pt x="633844" y="69456"/>
                  </a:cubicBezTo>
                  <a:cubicBezTo>
                    <a:pt x="568998" y="25629"/>
                    <a:pt x="490626" y="0"/>
                    <a:pt x="406540" y="13"/>
                  </a:cubicBezTo>
                  <a:cubicBezTo>
                    <a:pt x="350495" y="0"/>
                    <a:pt x="296939" y="11379"/>
                    <a:pt x="248298" y="31966"/>
                  </a:cubicBezTo>
                  <a:cubicBezTo>
                    <a:pt x="175298" y="62852"/>
                    <a:pt x="113284" y="114351"/>
                    <a:pt x="69456" y="179223"/>
                  </a:cubicBezTo>
                  <a:cubicBezTo>
                    <a:pt x="25629" y="244069"/>
                    <a:pt x="0" y="322440"/>
                    <a:pt x="13" y="406527"/>
                  </a:cubicBezTo>
                  <a:cubicBezTo>
                    <a:pt x="13" y="462572"/>
                    <a:pt x="11392" y="516128"/>
                    <a:pt x="31979" y="564782"/>
                  </a:cubicBezTo>
                  <a:cubicBezTo>
                    <a:pt x="62852" y="637769"/>
                    <a:pt x="114364" y="699783"/>
                    <a:pt x="179222" y="743611"/>
                  </a:cubicBezTo>
                  <a:cubicBezTo>
                    <a:pt x="244069" y="787438"/>
                    <a:pt x="322453" y="813067"/>
                    <a:pt x="406540" y="813054"/>
                  </a:cubicBezTo>
                  <a:cubicBezTo>
                    <a:pt x="462585" y="813054"/>
                    <a:pt x="516128" y="801675"/>
                    <a:pt x="564782" y="781088"/>
                  </a:cubicBezTo>
                  <a:cubicBezTo>
                    <a:pt x="637781" y="750215"/>
                    <a:pt x="699783" y="698703"/>
                    <a:pt x="743610" y="633844"/>
                  </a:cubicBezTo>
                  <a:cubicBezTo>
                    <a:pt x="787438" y="568998"/>
                    <a:pt x="813067" y="490614"/>
                    <a:pt x="813054" y="406527"/>
                  </a:cubicBezTo>
                  <a:cubicBezTo>
                    <a:pt x="813067" y="350482"/>
                    <a:pt x="801688" y="296939"/>
                    <a:pt x="781101" y="248285"/>
                  </a:cubicBezTo>
                  <a:close/>
                </a:path>
              </a:pathLst>
            </a:custGeom>
            <a:ln w="1829" cap="flat">
              <a:miter lim="127000"/>
            </a:ln>
          </p:spPr>
          <p:style>
            <a:lnRef idx="1">
              <a:srgbClr val="000000"/>
            </a:lnRef>
            <a:fillRef idx="0">
              <a:srgbClr val="000000">
                <a:alpha val="0"/>
              </a:srgbClr>
            </a:fillRef>
            <a:effectRef idx="0">
              <a:scrgbClr r="0" g="0" b="0"/>
            </a:effectRef>
            <a:fontRef idx="none"/>
          </p:style>
          <p:txBody>
            <a:bodyPr/>
            <a:lstStyle/>
            <a:p>
              <a:endParaRPr lang="en-GB"/>
            </a:p>
          </p:txBody>
        </p:sp>
        <p:sp>
          <p:nvSpPr>
            <p:cNvPr id="6" name="Shape 733"/>
            <p:cNvSpPr/>
            <p:nvPr/>
          </p:nvSpPr>
          <p:spPr>
            <a:xfrm>
              <a:off x="60516" y="196061"/>
              <a:ext cx="692048" cy="692036"/>
            </a:xfrm>
            <a:custGeom>
              <a:avLst/>
              <a:gdLst/>
              <a:ahLst/>
              <a:cxnLst/>
              <a:rect l="0" t="0" r="0" b="0"/>
              <a:pathLst>
                <a:path w="692048" h="692036">
                  <a:moveTo>
                    <a:pt x="664858" y="480695"/>
                  </a:moveTo>
                  <a:cubicBezTo>
                    <a:pt x="638619" y="542747"/>
                    <a:pt x="594703" y="595643"/>
                    <a:pt x="539471" y="632956"/>
                  </a:cubicBezTo>
                  <a:cubicBezTo>
                    <a:pt x="484200" y="670268"/>
                    <a:pt x="417792" y="692023"/>
                    <a:pt x="346024" y="692036"/>
                  </a:cubicBezTo>
                  <a:cubicBezTo>
                    <a:pt x="298158" y="692023"/>
                    <a:pt x="252730" y="682346"/>
                    <a:pt x="211341" y="664858"/>
                  </a:cubicBezTo>
                  <a:cubicBezTo>
                    <a:pt x="149288" y="638607"/>
                    <a:pt x="96393" y="594703"/>
                    <a:pt x="59080" y="539458"/>
                  </a:cubicBezTo>
                  <a:cubicBezTo>
                    <a:pt x="21768" y="484200"/>
                    <a:pt x="13" y="417779"/>
                    <a:pt x="0" y="346011"/>
                  </a:cubicBezTo>
                  <a:cubicBezTo>
                    <a:pt x="13" y="298158"/>
                    <a:pt x="9690" y="252718"/>
                    <a:pt x="27178" y="211341"/>
                  </a:cubicBezTo>
                  <a:cubicBezTo>
                    <a:pt x="53429" y="149276"/>
                    <a:pt x="97333" y="96393"/>
                    <a:pt x="152578" y="59068"/>
                  </a:cubicBezTo>
                  <a:cubicBezTo>
                    <a:pt x="207848" y="21755"/>
                    <a:pt x="274256" y="13"/>
                    <a:pt x="346024" y="0"/>
                  </a:cubicBezTo>
                  <a:cubicBezTo>
                    <a:pt x="393878" y="0"/>
                    <a:pt x="439318" y="9678"/>
                    <a:pt x="480695" y="27178"/>
                  </a:cubicBezTo>
                  <a:cubicBezTo>
                    <a:pt x="542760" y="53416"/>
                    <a:pt x="595655" y="97333"/>
                    <a:pt x="632968" y="152578"/>
                  </a:cubicBezTo>
                  <a:cubicBezTo>
                    <a:pt x="670281" y="207835"/>
                    <a:pt x="692036" y="274244"/>
                    <a:pt x="692048" y="346011"/>
                  </a:cubicBezTo>
                  <a:cubicBezTo>
                    <a:pt x="692036" y="393878"/>
                    <a:pt x="682358" y="439306"/>
                    <a:pt x="664858" y="480695"/>
                  </a:cubicBezTo>
                  <a:close/>
                </a:path>
              </a:pathLst>
            </a:custGeom>
            <a:ln w="1829" cap="flat">
              <a:miter lim="127000"/>
            </a:ln>
          </p:spPr>
          <p:style>
            <a:lnRef idx="1">
              <a:srgbClr val="000000"/>
            </a:lnRef>
            <a:fillRef idx="0">
              <a:srgbClr val="000000">
                <a:alpha val="0"/>
              </a:srgbClr>
            </a:fillRef>
            <a:effectRef idx="0">
              <a:scrgbClr r="0" g="0" b="0"/>
            </a:effectRef>
            <a:fontRef idx="none"/>
          </p:style>
          <p:txBody>
            <a:bodyPr/>
            <a:lstStyle/>
            <a:p>
              <a:endParaRPr lang="en-GB"/>
            </a:p>
          </p:txBody>
        </p:sp>
        <p:sp>
          <p:nvSpPr>
            <p:cNvPr id="7" name="Shape 734"/>
            <p:cNvSpPr/>
            <p:nvPr/>
          </p:nvSpPr>
          <p:spPr>
            <a:xfrm>
              <a:off x="211611" y="398264"/>
              <a:ext cx="123939" cy="123927"/>
            </a:xfrm>
            <a:custGeom>
              <a:avLst/>
              <a:gdLst/>
              <a:ahLst/>
              <a:cxnLst/>
              <a:rect l="0" t="0" r="0" b="0"/>
              <a:pathLst>
                <a:path w="123939" h="123927">
                  <a:moveTo>
                    <a:pt x="61976" y="0"/>
                  </a:moveTo>
                  <a:cubicBezTo>
                    <a:pt x="96190" y="0"/>
                    <a:pt x="123939" y="27737"/>
                    <a:pt x="123939" y="61963"/>
                  </a:cubicBezTo>
                  <a:cubicBezTo>
                    <a:pt x="123939" y="96190"/>
                    <a:pt x="96190" y="123927"/>
                    <a:pt x="61976" y="123927"/>
                  </a:cubicBezTo>
                  <a:cubicBezTo>
                    <a:pt x="27749" y="123927"/>
                    <a:pt x="0" y="96190"/>
                    <a:pt x="0" y="61963"/>
                  </a:cubicBezTo>
                  <a:cubicBezTo>
                    <a:pt x="0" y="27737"/>
                    <a:pt x="27749" y="0"/>
                    <a:pt x="61976" y="0"/>
                  </a:cubicBezTo>
                  <a:close/>
                </a:path>
              </a:pathLst>
            </a:custGeom>
            <a:ln w="0" cap="flat">
              <a:miter lim="127000"/>
            </a:ln>
          </p:spPr>
          <p:style>
            <a:lnRef idx="0">
              <a:srgbClr val="000000">
                <a:alpha val="0"/>
              </a:srgbClr>
            </a:lnRef>
            <a:fillRef idx="1">
              <a:srgbClr val="662282"/>
            </a:fillRef>
            <a:effectRef idx="0">
              <a:scrgbClr r="0" g="0" b="0"/>
            </a:effectRef>
            <a:fontRef idx="none"/>
          </p:style>
          <p:txBody>
            <a:bodyPr/>
            <a:lstStyle/>
            <a:p>
              <a:endParaRPr lang="en-GB"/>
            </a:p>
          </p:txBody>
        </p:sp>
        <p:sp>
          <p:nvSpPr>
            <p:cNvPr id="8" name="Shape 735"/>
            <p:cNvSpPr/>
            <p:nvPr/>
          </p:nvSpPr>
          <p:spPr>
            <a:xfrm>
              <a:off x="448970" y="407147"/>
              <a:ext cx="123939" cy="123927"/>
            </a:xfrm>
            <a:custGeom>
              <a:avLst/>
              <a:gdLst/>
              <a:ahLst/>
              <a:cxnLst/>
              <a:rect l="0" t="0" r="0" b="0"/>
              <a:pathLst>
                <a:path w="123939" h="123927">
                  <a:moveTo>
                    <a:pt x="61976" y="0"/>
                  </a:moveTo>
                  <a:cubicBezTo>
                    <a:pt x="96190" y="0"/>
                    <a:pt x="123939" y="27737"/>
                    <a:pt x="123939" y="61963"/>
                  </a:cubicBezTo>
                  <a:cubicBezTo>
                    <a:pt x="123939" y="96190"/>
                    <a:pt x="96190" y="123927"/>
                    <a:pt x="61976" y="123927"/>
                  </a:cubicBezTo>
                  <a:cubicBezTo>
                    <a:pt x="27750" y="123927"/>
                    <a:pt x="0" y="96190"/>
                    <a:pt x="0" y="61963"/>
                  </a:cubicBezTo>
                  <a:cubicBezTo>
                    <a:pt x="0" y="27737"/>
                    <a:pt x="27750" y="0"/>
                    <a:pt x="61976" y="0"/>
                  </a:cubicBezTo>
                  <a:close/>
                </a:path>
              </a:pathLst>
            </a:custGeom>
            <a:ln w="0" cap="flat">
              <a:miter lim="127000"/>
            </a:ln>
          </p:spPr>
          <p:style>
            <a:lnRef idx="0">
              <a:srgbClr val="000000">
                <a:alpha val="0"/>
              </a:srgbClr>
            </a:lnRef>
            <a:fillRef idx="1">
              <a:srgbClr val="662282"/>
            </a:fillRef>
            <a:effectRef idx="0">
              <a:scrgbClr r="0" g="0" b="0"/>
            </a:effectRef>
            <a:fontRef idx="none"/>
          </p:style>
          <p:txBody>
            <a:bodyPr/>
            <a:lstStyle/>
            <a:p>
              <a:endParaRPr lang="en-GB"/>
            </a:p>
          </p:txBody>
        </p:sp>
        <p:sp>
          <p:nvSpPr>
            <p:cNvPr id="9" name="Shape 736"/>
            <p:cNvSpPr/>
            <p:nvPr/>
          </p:nvSpPr>
          <p:spPr>
            <a:xfrm>
              <a:off x="200680" y="642483"/>
              <a:ext cx="386385" cy="225997"/>
            </a:xfrm>
            <a:custGeom>
              <a:avLst/>
              <a:gdLst/>
              <a:ahLst/>
              <a:cxnLst/>
              <a:rect l="0" t="0" r="0" b="0"/>
              <a:pathLst>
                <a:path w="386385" h="225997">
                  <a:moveTo>
                    <a:pt x="386385" y="0"/>
                  </a:moveTo>
                  <a:cubicBezTo>
                    <a:pt x="386385" y="0"/>
                    <a:pt x="218707" y="225997"/>
                    <a:pt x="0" y="7290"/>
                  </a:cubicBezTo>
                  <a:lnTo>
                    <a:pt x="386385" y="0"/>
                  </a:lnTo>
                  <a:close/>
                </a:path>
              </a:pathLst>
            </a:custGeom>
            <a:ln w="0" cap="flat">
              <a:miter lim="127000"/>
            </a:ln>
          </p:spPr>
          <p:style>
            <a:lnRef idx="0">
              <a:srgbClr val="000000">
                <a:alpha val="0"/>
              </a:srgbClr>
            </a:lnRef>
            <a:fillRef idx="1">
              <a:srgbClr val="662282"/>
            </a:fillRef>
            <a:effectRef idx="0">
              <a:scrgbClr r="0" g="0" b="0"/>
            </a:effectRef>
            <a:fontRef idx="none"/>
          </p:style>
          <p:txBody>
            <a:bodyPr/>
            <a:lstStyle/>
            <a:p>
              <a:endParaRPr lang="en-GB"/>
            </a:p>
          </p:txBody>
        </p:sp>
        <p:sp>
          <p:nvSpPr>
            <p:cNvPr id="10" name="Shape 737"/>
            <p:cNvSpPr/>
            <p:nvPr/>
          </p:nvSpPr>
          <p:spPr>
            <a:xfrm>
              <a:off x="1112955" y="135546"/>
              <a:ext cx="406540" cy="813067"/>
            </a:xfrm>
            <a:custGeom>
              <a:avLst/>
              <a:gdLst/>
              <a:ahLst/>
              <a:cxnLst/>
              <a:rect l="0" t="0" r="0" b="0"/>
              <a:pathLst>
                <a:path w="406540" h="813067">
                  <a:moveTo>
                    <a:pt x="406540" y="13"/>
                  </a:moveTo>
                  <a:lnTo>
                    <a:pt x="406540" y="60515"/>
                  </a:lnTo>
                  <a:cubicBezTo>
                    <a:pt x="334772" y="60528"/>
                    <a:pt x="268351" y="82271"/>
                    <a:pt x="213093" y="119583"/>
                  </a:cubicBezTo>
                  <a:cubicBezTo>
                    <a:pt x="157848" y="156908"/>
                    <a:pt x="113932" y="209791"/>
                    <a:pt x="87693" y="271856"/>
                  </a:cubicBezTo>
                  <a:cubicBezTo>
                    <a:pt x="70193" y="313233"/>
                    <a:pt x="60515" y="358673"/>
                    <a:pt x="60515" y="406527"/>
                  </a:cubicBezTo>
                  <a:cubicBezTo>
                    <a:pt x="60528" y="478295"/>
                    <a:pt x="82283" y="544716"/>
                    <a:pt x="119596" y="599973"/>
                  </a:cubicBezTo>
                  <a:cubicBezTo>
                    <a:pt x="156908" y="655218"/>
                    <a:pt x="209804" y="699122"/>
                    <a:pt x="271856" y="725373"/>
                  </a:cubicBezTo>
                  <a:cubicBezTo>
                    <a:pt x="313245" y="742861"/>
                    <a:pt x="358673" y="752551"/>
                    <a:pt x="406540" y="752551"/>
                  </a:cubicBezTo>
                  <a:lnTo>
                    <a:pt x="406540" y="813054"/>
                  </a:lnTo>
                  <a:cubicBezTo>
                    <a:pt x="322453" y="813067"/>
                    <a:pt x="244069" y="787438"/>
                    <a:pt x="179222" y="743611"/>
                  </a:cubicBezTo>
                  <a:cubicBezTo>
                    <a:pt x="114364" y="699783"/>
                    <a:pt x="62852" y="637769"/>
                    <a:pt x="31979" y="564769"/>
                  </a:cubicBezTo>
                  <a:cubicBezTo>
                    <a:pt x="11392" y="516128"/>
                    <a:pt x="13" y="462572"/>
                    <a:pt x="13" y="406527"/>
                  </a:cubicBezTo>
                  <a:cubicBezTo>
                    <a:pt x="0" y="322440"/>
                    <a:pt x="25629" y="244069"/>
                    <a:pt x="69456" y="179223"/>
                  </a:cubicBezTo>
                  <a:cubicBezTo>
                    <a:pt x="113284" y="114351"/>
                    <a:pt x="175298" y="62852"/>
                    <a:pt x="248298" y="31966"/>
                  </a:cubicBezTo>
                  <a:cubicBezTo>
                    <a:pt x="296939" y="11379"/>
                    <a:pt x="350495" y="0"/>
                    <a:pt x="406540" y="13"/>
                  </a:cubicBezTo>
                  <a:close/>
                </a:path>
              </a:pathLst>
            </a:custGeom>
            <a:ln w="0" cap="flat">
              <a:miter lim="127000"/>
            </a:ln>
          </p:spPr>
          <p:style>
            <a:lnRef idx="0">
              <a:srgbClr val="000000">
                <a:alpha val="0"/>
              </a:srgbClr>
            </a:lnRef>
            <a:fillRef idx="1">
              <a:srgbClr val="662282"/>
            </a:fillRef>
            <a:effectRef idx="0">
              <a:scrgbClr r="0" g="0" b="0"/>
            </a:effectRef>
            <a:fontRef idx="none"/>
          </p:style>
          <p:txBody>
            <a:bodyPr/>
            <a:lstStyle/>
            <a:p>
              <a:endParaRPr lang="en-GB"/>
            </a:p>
          </p:txBody>
        </p:sp>
        <p:sp>
          <p:nvSpPr>
            <p:cNvPr id="11" name="Shape 738"/>
            <p:cNvSpPr/>
            <p:nvPr/>
          </p:nvSpPr>
          <p:spPr>
            <a:xfrm>
              <a:off x="1519494" y="135546"/>
              <a:ext cx="406527" cy="813054"/>
            </a:xfrm>
            <a:custGeom>
              <a:avLst/>
              <a:gdLst/>
              <a:ahLst/>
              <a:cxnLst/>
              <a:rect l="0" t="0" r="0" b="0"/>
              <a:pathLst>
                <a:path w="406527" h="813054">
                  <a:moveTo>
                    <a:pt x="0" y="13"/>
                  </a:moveTo>
                  <a:cubicBezTo>
                    <a:pt x="84087" y="0"/>
                    <a:pt x="162458" y="25629"/>
                    <a:pt x="227305" y="69456"/>
                  </a:cubicBezTo>
                  <a:cubicBezTo>
                    <a:pt x="292176" y="113284"/>
                    <a:pt x="343675" y="175298"/>
                    <a:pt x="374561" y="248285"/>
                  </a:cubicBezTo>
                  <a:cubicBezTo>
                    <a:pt x="395148" y="296939"/>
                    <a:pt x="406527" y="350482"/>
                    <a:pt x="406514" y="406527"/>
                  </a:cubicBezTo>
                  <a:cubicBezTo>
                    <a:pt x="406527" y="490614"/>
                    <a:pt x="380898" y="568998"/>
                    <a:pt x="337071" y="633844"/>
                  </a:cubicBezTo>
                  <a:cubicBezTo>
                    <a:pt x="293243" y="698703"/>
                    <a:pt x="231242" y="750215"/>
                    <a:pt x="158242" y="781088"/>
                  </a:cubicBezTo>
                  <a:cubicBezTo>
                    <a:pt x="109588" y="801675"/>
                    <a:pt x="56045" y="813054"/>
                    <a:pt x="0" y="813054"/>
                  </a:cubicBezTo>
                  <a:lnTo>
                    <a:pt x="0" y="752551"/>
                  </a:lnTo>
                  <a:cubicBezTo>
                    <a:pt x="71768" y="752539"/>
                    <a:pt x="138176" y="730784"/>
                    <a:pt x="193434" y="693471"/>
                  </a:cubicBezTo>
                  <a:cubicBezTo>
                    <a:pt x="248679" y="656158"/>
                    <a:pt x="292595" y="603263"/>
                    <a:pt x="318833" y="541211"/>
                  </a:cubicBezTo>
                  <a:cubicBezTo>
                    <a:pt x="336334" y="499821"/>
                    <a:pt x="346011" y="454393"/>
                    <a:pt x="346024" y="406527"/>
                  </a:cubicBezTo>
                  <a:cubicBezTo>
                    <a:pt x="346011" y="334759"/>
                    <a:pt x="324256" y="268351"/>
                    <a:pt x="286944" y="213093"/>
                  </a:cubicBezTo>
                  <a:cubicBezTo>
                    <a:pt x="249631" y="157848"/>
                    <a:pt x="196736" y="113932"/>
                    <a:pt x="134671" y="87693"/>
                  </a:cubicBezTo>
                  <a:cubicBezTo>
                    <a:pt x="93294" y="70193"/>
                    <a:pt x="47853" y="60515"/>
                    <a:pt x="0" y="60515"/>
                  </a:cubicBezTo>
                  <a:lnTo>
                    <a:pt x="0" y="13"/>
                  </a:lnTo>
                  <a:close/>
                </a:path>
              </a:pathLst>
            </a:custGeom>
            <a:ln w="0" cap="flat">
              <a:miter lim="127000"/>
            </a:ln>
          </p:spPr>
          <p:style>
            <a:lnRef idx="0">
              <a:srgbClr val="000000">
                <a:alpha val="0"/>
              </a:srgbClr>
            </a:lnRef>
            <a:fillRef idx="1">
              <a:srgbClr val="662282"/>
            </a:fillRef>
            <a:effectRef idx="0">
              <a:scrgbClr r="0" g="0" b="0"/>
            </a:effectRef>
            <a:fontRef idx="none"/>
          </p:style>
          <p:txBody>
            <a:bodyPr/>
            <a:lstStyle/>
            <a:p>
              <a:endParaRPr lang="en-GB"/>
            </a:p>
          </p:txBody>
        </p:sp>
        <p:sp>
          <p:nvSpPr>
            <p:cNvPr id="12" name="Shape 739"/>
            <p:cNvSpPr/>
            <p:nvPr/>
          </p:nvSpPr>
          <p:spPr>
            <a:xfrm>
              <a:off x="1112955" y="135546"/>
              <a:ext cx="813067" cy="813067"/>
            </a:xfrm>
            <a:custGeom>
              <a:avLst/>
              <a:gdLst/>
              <a:ahLst/>
              <a:cxnLst/>
              <a:rect l="0" t="0" r="0" b="0"/>
              <a:pathLst>
                <a:path w="813067" h="813067">
                  <a:moveTo>
                    <a:pt x="781101" y="248285"/>
                  </a:moveTo>
                  <a:cubicBezTo>
                    <a:pt x="750214" y="175298"/>
                    <a:pt x="698716" y="113284"/>
                    <a:pt x="633844" y="69456"/>
                  </a:cubicBezTo>
                  <a:cubicBezTo>
                    <a:pt x="568998" y="25629"/>
                    <a:pt x="490626" y="0"/>
                    <a:pt x="406540" y="13"/>
                  </a:cubicBezTo>
                  <a:cubicBezTo>
                    <a:pt x="350495" y="0"/>
                    <a:pt x="296939" y="11379"/>
                    <a:pt x="248298" y="31966"/>
                  </a:cubicBezTo>
                  <a:cubicBezTo>
                    <a:pt x="175298" y="62852"/>
                    <a:pt x="113284" y="114351"/>
                    <a:pt x="69456" y="179223"/>
                  </a:cubicBezTo>
                  <a:cubicBezTo>
                    <a:pt x="25629" y="244069"/>
                    <a:pt x="0" y="322440"/>
                    <a:pt x="13" y="406527"/>
                  </a:cubicBezTo>
                  <a:cubicBezTo>
                    <a:pt x="13" y="462572"/>
                    <a:pt x="11392" y="516128"/>
                    <a:pt x="31979" y="564769"/>
                  </a:cubicBezTo>
                  <a:cubicBezTo>
                    <a:pt x="62852" y="637769"/>
                    <a:pt x="114364" y="699783"/>
                    <a:pt x="179222" y="743611"/>
                  </a:cubicBezTo>
                  <a:cubicBezTo>
                    <a:pt x="244069" y="787438"/>
                    <a:pt x="322453" y="813067"/>
                    <a:pt x="406540" y="813054"/>
                  </a:cubicBezTo>
                  <a:cubicBezTo>
                    <a:pt x="462585" y="813054"/>
                    <a:pt x="516128" y="801675"/>
                    <a:pt x="564782" y="781088"/>
                  </a:cubicBezTo>
                  <a:cubicBezTo>
                    <a:pt x="637781" y="750215"/>
                    <a:pt x="699783" y="698703"/>
                    <a:pt x="743610" y="633844"/>
                  </a:cubicBezTo>
                  <a:cubicBezTo>
                    <a:pt x="787438" y="568998"/>
                    <a:pt x="813067" y="490614"/>
                    <a:pt x="813054" y="406527"/>
                  </a:cubicBezTo>
                  <a:cubicBezTo>
                    <a:pt x="813067" y="350482"/>
                    <a:pt x="801688" y="296939"/>
                    <a:pt x="781101" y="248285"/>
                  </a:cubicBezTo>
                  <a:close/>
                </a:path>
              </a:pathLst>
            </a:custGeom>
            <a:ln w="1829" cap="flat">
              <a:miter lim="127000"/>
            </a:ln>
          </p:spPr>
          <p:style>
            <a:lnRef idx="1">
              <a:srgbClr val="000000"/>
            </a:lnRef>
            <a:fillRef idx="0">
              <a:srgbClr val="000000">
                <a:alpha val="0"/>
              </a:srgbClr>
            </a:fillRef>
            <a:effectRef idx="0">
              <a:scrgbClr r="0" g="0" b="0"/>
            </a:effectRef>
            <a:fontRef idx="none"/>
          </p:style>
          <p:txBody>
            <a:bodyPr/>
            <a:lstStyle/>
            <a:p>
              <a:endParaRPr lang="en-GB"/>
            </a:p>
          </p:txBody>
        </p:sp>
        <p:sp>
          <p:nvSpPr>
            <p:cNvPr id="13" name="Shape 740"/>
            <p:cNvSpPr/>
            <p:nvPr/>
          </p:nvSpPr>
          <p:spPr>
            <a:xfrm>
              <a:off x="1173470" y="196061"/>
              <a:ext cx="692048" cy="692036"/>
            </a:xfrm>
            <a:custGeom>
              <a:avLst/>
              <a:gdLst/>
              <a:ahLst/>
              <a:cxnLst/>
              <a:rect l="0" t="0" r="0" b="0"/>
              <a:pathLst>
                <a:path w="692048" h="692036">
                  <a:moveTo>
                    <a:pt x="664858" y="480695"/>
                  </a:moveTo>
                  <a:cubicBezTo>
                    <a:pt x="638620" y="542747"/>
                    <a:pt x="594703" y="595643"/>
                    <a:pt x="539458" y="632956"/>
                  </a:cubicBezTo>
                  <a:cubicBezTo>
                    <a:pt x="484200" y="670268"/>
                    <a:pt x="417792" y="692023"/>
                    <a:pt x="346024" y="692036"/>
                  </a:cubicBezTo>
                  <a:cubicBezTo>
                    <a:pt x="298158" y="692036"/>
                    <a:pt x="252730" y="682346"/>
                    <a:pt x="211341" y="664858"/>
                  </a:cubicBezTo>
                  <a:cubicBezTo>
                    <a:pt x="149288" y="638607"/>
                    <a:pt x="96393" y="594703"/>
                    <a:pt x="59080" y="539458"/>
                  </a:cubicBezTo>
                  <a:cubicBezTo>
                    <a:pt x="21768" y="484200"/>
                    <a:pt x="13" y="417779"/>
                    <a:pt x="0" y="346011"/>
                  </a:cubicBezTo>
                  <a:cubicBezTo>
                    <a:pt x="0" y="298158"/>
                    <a:pt x="9677" y="252718"/>
                    <a:pt x="27178" y="211341"/>
                  </a:cubicBezTo>
                  <a:cubicBezTo>
                    <a:pt x="53416" y="149276"/>
                    <a:pt x="97333" y="96393"/>
                    <a:pt x="152578" y="59068"/>
                  </a:cubicBezTo>
                  <a:cubicBezTo>
                    <a:pt x="207836" y="21755"/>
                    <a:pt x="274257" y="13"/>
                    <a:pt x="346024" y="0"/>
                  </a:cubicBezTo>
                  <a:cubicBezTo>
                    <a:pt x="393878" y="0"/>
                    <a:pt x="439318" y="9678"/>
                    <a:pt x="480695" y="27178"/>
                  </a:cubicBezTo>
                  <a:cubicBezTo>
                    <a:pt x="542760" y="53416"/>
                    <a:pt x="595655" y="97333"/>
                    <a:pt x="632968" y="152578"/>
                  </a:cubicBezTo>
                  <a:cubicBezTo>
                    <a:pt x="670281" y="207835"/>
                    <a:pt x="692036" y="274244"/>
                    <a:pt x="692048" y="346011"/>
                  </a:cubicBezTo>
                  <a:cubicBezTo>
                    <a:pt x="692036" y="393878"/>
                    <a:pt x="682358" y="439306"/>
                    <a:pt x="664858" y="480695"/>
                  </a:cubicBezTo>
                  <a:close/>
                </a:path>
              </a:pathLst>
            </a:custGeom>
            <a:ln w="1829" cap="flat">
              <a:miter lim="127000"/>
            </a:ln>
          </p:spPr>
          <p:style>
            <a:lnRef idx="1">
              <a:srgbClr val="000000"/>
            </a:lnRef>
            <a:fillRef idx="0">
              <a:srgbClr val="000000">
                <a:alpha val="0"/>
              </a:srgbClr>
            </a:fillRef>
            <a:effectRef idx="0">
              <a:scrgbClr r="0" g="0" b="0"/>
            </a:effectRef>
            <a:fontRef idx="none"/>
          </p:style>
          <p:txBody>
            <a:bodyPr/>
            <a:lstStyle/>
            <a:p>
              <a:endParaRPr lang="en-GB"/>
            </a:p>
          </p:txBody>
        </p:sp>
        <p:sp>
          <p:nvSpPr>
            <p:cNvPr id="14" name="Shape 741"/>
            <p:cNvSpPr/>
            <p:nvPr/>
          </p:nvSpPr>
          <p:spPr>
            <a:xfrm>
              <a:off x="1324563" y="427494"/>
              <a:ext cx="123939" cy="123927"/>
            </a:xfrm>
            <a:custGeom>
              <a:avLst/>
              <a:gdLst/>
              <a:ahLst/>
              <a:cxnLst/>
              <a:rect l="0" t="0" r="0" b="0"/>
              <a:pathLst>
                <a:path w="123939" h="123927">
                  <a:moveTo>
                    <a:pt x="61976" y="0"/>
                  </a:moveTo>
                  <a:cubicBezTo>
                    <a:pt x="96190" y="0"/>
                    <a:pt x="123939" y="27737"/>
                    <a:pt x="123939" y="61963"/>
                  </a:cubicBezTo>
                  <a:cubicBezTo>
                    <a:pt x="123939" y="96190"/>
                    <a:pt x="96190" y="123927"/>
                    <a:pt x="61976" y="123927"/>
                  </a:cubicBezTo>
                  <a:cubicBezTo>
                    <a:pt x="27749" y="123927"/>
                    <a:pt x="0" y="96190"/>
                    <a:pt x="0" y="61963"/>
                  </a:cubicBezTo>
                  <a:cubicBezTo>
                    <a:pt x="0" y="27737"/>
                    <a:pt x="27749" y="0"/>
                    <a:pt x="61976" y="0"/>
                  </a:cubicBezTo>
                  <a:close/>
                </a:path>
              </a:pathLst>
            </a:custGeom>
            <a:ln w="0" cap="flat">
              <a:miter lim="127000"/>
            </a:ln>
          </p:spPr>
          <p:style>
            <a:lnRef idx="0">
              <a:srgbClr val="000000">
                <a:alpha val="0"/>
              </a:srgbClr>
            </a:lnRef>
            <a:fillRef idx="1">
              <a:srgbClr val="662282"/>
            </a:fillRef>
            <a:effectRef idx="0">
              <a:scrgbClr r="0" g="0" b="0"/>
            </a:effectRef>
            <a:fontRef idx="none"/>
          </p:style>
          <p:txBody>
            <a:bodyPr/>
            <a:lstStyle/>
            <a:p>
              <a:endParaRPr lang="en-GB"/>
            </a:p>
          </p:txBody>
        </p:sp>
        <p:sp>
          <p:nvSpPr>
            <p:cNvPr id="15" name="Shape 742"/>
            <p:cNvSpPr/>
            <p:nvPr/>
          </p:nvSpPr>
          <p:spPr>
            <a:xfrm>
              <a:off x="1561924" y="436378"/>
              <a:ext cx="123939" cy="123927"/>
            </a:xfrm>
            <a:custGeom>
              <a:avLst/>
              <a:gdLst/>
              <a:ahLst/>
              <a:cxnLst/>
              <a:rect l="0" t="0" r="0" b="0"/>
              <a:pathLst>
                <a:path w="123939" h="123927">
                  <a:moveTo>
                    <a:pt x="61976" y="0"/>
                  </a:moveTo>
                  <a:cubicBezTo>
                    <a:pt x="96190" y="0"/>
                    <a:pt x="123939" y="27737"/>
                    <a:pt x="123939" y="61963"/>
                  </a:cubicBezTo>
                  <a:cubicBezTo>
                    <a:pt x="123939" y="96190"/>
                    <a:pt x="96190" y="123927"/>
                    <a:pt x="61976" y="123927"/>
                  </a:cubicBezTo>
                  <a:cubicBezTo>
                    <a:pt x="27749" y="123927"/>
                    <a:pt x="0" y="96190"/>
                    <a:pt x="0" y="61963"/>
                  </a:cubicBezTo>
                  <a:cubicBezTo>
                    <a:pt x="0" y="27737"/>
                    <a:pt x="27749" y="0"/>
                    <a:pt x="61976" y="0"/>
                  </a:cubicBezTo>
                  <a:close/>
                </a:path>
              </a:pathLst>
            </a:custGeom>
            <a:ln w="0" cap="flat">
              <a:miter lim="127000"/>
            </a:ln>
          </p:spPr>
          <p:style>
            <a:lnRef idx="0">
              <a:srgbClr val="000000">
                <a:alpha val="0"/>
              </a:srgbClr>
            </a:lnRef>
            <a:fillRef idx="1">
              <a:srgbClr val="662282"/>
            </a:fillRef>
            <a:effectRef idx="0">
              <a:scrgbClr r="0" g="0" b="0"/>
            </a:effectRef>
            <a:fontRef idx="none"/>
          </p:style>
          <p:txBody>
            <a:bodyPr/>
            <a:lstStyle/>
            <a:p>
              <a:endParaRPr lang="en-GB"/>
            </a:p>
          </p:txBody>
        </p:sp>
        <p:sp>
          <p:nvSpPr>
            <p:cNvPr id="16" name="Shape 743"/>
            <p:cNvSpPr/>
            <p:nvPr/>
          </p:nvSpPr>
          <p:spPr>
            <a:xfrm>
              <a:off x="1323366" y="634355"/>
              <a:ext cx="369443" cy="109398"/>
            </a:xfrm>
            <a:custGeom>
              <a:avLst/>
              <a:gdLst/>
              <a:ahLst/>
              <a:cxnLst/>
              <a:rect l="0" t="0" r="0" b="0"/>
              <a:pathLst>
                <a:path w="369443" h="109398">
                  <a:moveTo>
                    <a:pt x="187287" y="0"/>
                  </a:moveTo>
                  <a:cubicBezTo>
                    <a:pt x="215557" y="0"/>
                    <a:pt x="245821" y="3886"/>
                    <a:pt x="276695" y="13792"/>
                  </a:cubicBezTo>
                  <a:cubicBezTo>
                    <a:pt x="307569" y="23673"/>
                    <a:pt x="338988" y="39599"/>
                    <a:pt x="369443" y="63144"/>
                  </a:cubicBezTo>
                  <a:lnTo>
                    <a:pt x="333693" y="109398"/>
                  </a:lnTo>
                  <a:cubicBezTo>
                    <a:pt x="308496" y="89941"/>
                    <a:pt x="283401" y="77343"/>
                    <a:pt x="258851" y="69456"/>
                  </a:cubicBezTo>
                  <a:cubicBezTo>
                    <a:pt x="234302" y="61595"/>
                    <a:pt x="210236" y="58471"/>
                    <a:pt x="187287" y="58458"/>
                  </a:cubicBezTo>
                  <a:cubicBezTo>
                    <a:pt x="150089" y="58445"/>
                    <a:pt x="115799" y="66789"/>
                    <a:pt x="88925" y="76467"/>
                  </a:cubicBezTo>
                  <a:cubicBezTo>
                    <a:pt x="62052" y="86119"/>
                    <a:pt x="42697" y="97028"/>
                    <a:pt x="35484" y="101397"/>
                  </a:cubicBezTo>
                  <a:cubicBezTo>
                    <a:pt x="33426" y="102641"/>
                    <a:pt x="32372" y="103340"/>
                    <a:pt x="32360" y="103340"/>
                  </a:cubicBezTo>
                  <a:lnTo>
                    <a:pt x="23952" y="90589"/>
                  </a:lnTo>
                  <a:lnTo>
                    <a:pt x="0" y="54661"/>
                  </a:lnTo>
                  <a:cubicBezTo>
                    <a:pt x="1207" y="53861"/>
                    <a:pt x="21438" y="40462"/>
                    <a:pt x="54610" y="27013"/>
                  </a:cubicBezTo>
                  <a:cubicBezTo>
                    <a:pt x="87770" y="13614"/>
                    <a:pt x="133998" y="38"/>
                    <a:pt x="187287" y="0"/>
                  </a:cubicBezTo>
                  <a:close/>
                </a:path>
              </a:pathLst>
            </a:custGeom>
            <a:ln w="0" cap="flat">
              <a:miter lim="127000"/>
            </a:ln>
          </p:spPr>
          <p:style>
            <a:lnRef idx="0">
              <a:srgbClr val="000000">
                <a:alpha val="0"/>
              </a:srgbClr>
            </a:lnRef>
            <a:fillRef idx="1">
              <a:srgbClr val="662282"/>
            </a:fillRef>
            <a:effectRef idx="0">
              <a:scrgbClr r="0" g="0" b="0"/>
            </a:effectRef>
            <a:fontRef idx="none"/>
          </p:style>
          <p:txBody>
            <a:bodyPr/>
            <a:lstStyle/>
            <a:p>
              <a:endParaRPr lang="en-GB"/>
            </a:p>
          </p:txBody>
        </p:sp>
        <p:sp>
          <p:nvSpPr>
            <p:cNvPr id="17" name="Shape 744"/>
            <p:cNvSpPr/>
            <p:nvPr/>
          </p:nvSpPr>
          <p:spPr>
            <a:xfrm>
              <a:off x="1351748" y="278227"/>
              <a:ext cx="303200" cy="170028"/>
            </a:xfrm>
            <a:custGeom>
              <a:avLst/>
              <a:gdLst/>
              <a:ahLst/>
              <a:cxnLst/>
              <a:rect l="0" t="0" r="0" b="0"/>
              <a:pathLst>
                <a:path w="303200" h="170028">
                  <a:moveTo>
                    <a:pt x="270256" y="0"/>
                  </a:moveTo>
                  <a:lnTo>
                    <a:pt x="303200" y="39129"/>
                  </a:lnTo>
                  <a:lnTo>
                    <a:pt x="147764" y="170028"/>
                  </a:lnTo>
                  <a:lnTo>
                    <a:pt x="0" y="38684"/>
                  </a:lnTo>
                  <a:lnTo>
                    <a:pt x="33985" y="445"/>
                  </a:lnTo>
                  <a:lnTo>
                    <a:pt x="148666" y="102388"/>
                  </a:lnTo>
                  <a:lnTo>
                    <a:pt x="270256" y="0"/>
                  </a:lnTo>
                  <a:close/>
                </a:path>
              </a:pathLst>
            </a:custGeom>
            <a:ln w="0" cap="flat">
              <a:miter lim="127000"/>
            </a:ln>
          </p:spPr>
          <p:style>
            <a:lnRef idx="0">
              <a:srgbClr val="000000">
                <a:alpha val="0"/>
              </a:srgbClr>
            </a:lnRef>
            <a:fillRef idx="1">
              <a:srgbClr val="662282"/>
            </a:fillRef>
            <a:effectRef idx="0">
              <a:scrgbClr r="0" g="0" b="0"/>
            </a:effectRef>
            <a:fontRef idx="none"/>
          </p:style>
          <p:txBody>
            <a:bodyPr/>
            <a:lstStyle/>
            <a:p>
              <a:endParaRPr lang="en-GB"/>
            </a:p>
          </p:txBody>
        </p:sp>
        <p:sp>
          <p:nvSpPr>
            <p:cNvPr id="18" name="Shape 745"/>
            <p:cNvSpPr/>
            <p:nvPr/>
          </p:nvSpPr>
          <p:spPr>
            <a:xfrm>
              <a:off x="2452465" y="392175"/>
              <a:ext cx="123939" cy="123927"/>
            </a:xfrm>
            <a:custGeom>
              <a:avLst/>
              <a:gdLst/>
              <a:ahLst/>
              <a:cxnLst/>
              <a:rect l="0" t="0" r="0" b="0"/>
              <a:pathLst>
                <a:path w="123939" h="123927">
                  <a:moveTo>
                    <a:pt x="61976" y="0"/>
                  </a:moveTo>
                  <a:cubicBezTo>
                    <a:pt x="96190" y="0"/>
                    <a:pt x="123939" y="27737"/>
                    <a:pt x="123939" y="61964"/>
                  </a:cubicBezTo>
                  <a:cubicBezTo>
                    <a:pt x="123939" y="96190"/>
                    <a:pt x="96190" y="123927"/>
                    <a:pt x="61976" y="123927"/>
                  </a:cubicBezTo>
                  <a:cubicBezTo>
                    <a:pt x="27749" y="123927"/>
                    <a:pt x="0" y="96190"/>
                    <a:pt x="0" y="61964"/>
                  </a:cubicBezTo>
                  <a:cubicBezTo>
                    <a:pt x="0" y="27737"/>
                    <a:pt x="27749" y="0"/>
                    <a:pt x="61976" y="0"/>
                  </a:cubicBezTo>
                  <a:close/>
                </a:path>
              </a:pathLst>
            </a:custGeom>
            <a:ln w="0" cap="flat">
              <a:miter lim="127000"/>
            </a:ln>
          </p:spPr>
          <p:style>
            <a:lnRef idx="0">
              <a:srgbClr val="000000">
                <a:alpha val="0"/>
              </a:srgbClr>
            </a:lnRef>
            <a:fillRef idx="1">
              <a:srgbClr val="662282"/>
            </a:fillRef>
            <a:effectRef idx="0">
              <a:scrgbClr r="0" g="0" b="0"/>
            </a:effectRef>
            <a:fontRef idx="none"/>
          </p:style>
          <p:txBody>
            <a:bodyPr/>
            <a:lstStyle/>
            <a:p>
              <a:endParaRPr lang="en-GB"/>
            </a:p>
          </p:txBody>
        </p:sp>
        <p:sp>
          <p:nvSpPr>
            <p:cNvPr id="19" name="Shape 746"/>
            <p:cNvSpPr/>
            <p:nvPr/>
          </p:nvSpPr>
          <p:spPr>
            <a:xfrm>
              <a:off x="2689825" y="401060"/>
              <a:ext cx="123939" cy="123927"/>
            </a:xfrm>
            <a:custGeom>
              <a:avLst/>
              <a:gdLst/>
              <a:ahLst/>
              <a:cxnLst/>
              <a:rect l="0" t="0" r="0" b="0"/>
              <a:pathLst>
                <a:path w="123939" h="123927">
                  <a:moveTo>
                    <a:pt x="61976" y="0"/>
                  </a:moveTo>
                  <a:cubicBezTo>
                    <a:pt x="96190" y="0"/>
                    <a:pt x="123939" y="27737"/>
                    <a:pt x="123939" y="61964"/>
                  </a:cubicBezTo>
                  <a:cubicBezTo>
                    <a:pt x="123939" y="96190"/>
                    <a:pt x="96190" y="123927"/>
                    <a:pt x="61976" y="123927"/>
                  </a:cubicBezTo>
                  <a:cubicBezTo>
                    <a:pt x="27749" y="123927"/>
                    <a:pt x="0" y="96190"/>
                    <a:pt x="0" y="61964"/>
                  </a:cubicBezTo>
                  <a:cubicBezTo>
                    <a:pt x="0" y="27737"/>
                    <a:pt x="27749" y="0"/>
                    <a:pt x="61976" y="0"/>
                  </a:cubicBezTo>
                  <a:close/>
                </a:path>
              </a:pathLst>
            </a:custGeom>
            <a:ln w="0" cap="flat">
              <a:miter lim="127000"/>
            </a:ln>
          </p:spPr>
          <p:style>
            <a:lnRef idx="0">
              <a:srgbClr val="000000">
                <a:alpha val="0"/>
              </a:srgbClr>
            </a:lnRef>
            <a:fillRef idx="1">
              <a:srgbClr val="662282"/>
            </a:fillRef>
            <a:effectRef idx="0">
              <a:scrgbClr r="0" g="0" b="0"/>
            </a:effectRef>
            <a:fontRef idx="none"/>
          </p:style>
          <p:txBody>
            <a:bodyPr/>
            <a:lstStyle/>
            <a:p>
              <a:endParaRPr lang="en-GB"/>
            </a:p>
          </p:txBody>
        </p:sp>
        <p:sp>
          <p:nvSpPr>
            <p:cNvPr id="20" name="Shape 747"/>
            <p:cNvSpPr/>
            <p:nvPr/>
          </p:nvSpPr>
          <p:spPr>
            <a:xfrm>
              <a:off x="2511224" y="550502"/>
              <a:ext cx="251651" cy="251664"/>
            </a:xfrm>
            <a:custGeom>
              <a:avLst/>
              <a:gdLst/>
              <a:ahLst/>
              <a:cxnLst/>
              <a:rect l="0" t="0" r="0" b="0"/>
              <a:pathLst>
                <a:path w="251651" h="251664">
                  <a:moveTo>
                    <a:pt x="125819" y="0"/>
                  </a:moveTo>
                  <a:cubicBezTo>
                    <a:pt x="195313" y="0"/>
                    <a:pt x="251651" y="56338"/>
                    <a:pt x="251651" y="125832"/>
                  </a:cubicBezTo>
                  <a:cubicBezTo>
                    <a:pt x="251651" y="195326"/>
                    <a:pt x="195313" y="251664"/>
                    <a:pt x="125819" y="251664"/>
                  </a:cubicBezTo>
                  <a:cubicBezTo>
                    <a:pt x="56324" y="251664"/>
                    <a:pt x="0" y="195326"/>
                    <a:pt x="0" y="125832"/>
                  </a:cubicBezTo>
                  <a:cubicBezTo>
                    <a:pt x="0" y="56338"/>
                    <a:pt x="56324" y="0"/>
                    <a:pt x="125819" y="0"/>
                  </a:cubicBezTo>
                  <a:close/>
                </a:path>
              </a:pathLst>
            </a:custGeom>
            <a:ln w="0" cap="flat">
              <a:miter lim="127000"/>
            </a:ln>
          </p:spPr>
          <p:style>
            <a:lnRef idx="0">
              <a:srgbClr val="000000">
                <a:alpha val="0"/>
              </a:srgbClr>
            </a:lnRef>
            <a:fillRef idx="1">
              <a:srgbClr val="662282"/>
            </a:fillRef>
            <a:effectRef idx="0">
              <a:scrgbClr r="0" g="0" b="0"/>
            </a:effectRef>
            <a:fontRef idx="none"/>
          </p:style>
          <p:txBody>
            <a:bodyPr/>
            <a:lstStyle/>
            <a:p>
              <a:endParaRPr lang="en-GB"/>
            </a:p>
          </p:txBody>
        </p:sp>
        <p:sp>
          <p:nvSpPr>
            <p:cNvPr id="21" name="Shape 748"/>
            <p:cNvSpPr/>
            <p:nvPr/>
          </p:nvSpPr>
          <p:spPr>
            <a:xfrm>
              <a:off x="2240861" y="0"/>
              <a:ext cx="406534" cy="942518"/>
            </a:xfrm>
            <a:custGeom>
              <a:avLst/>
              <a:gdLst/>
              <a:ahLst/>
              <a:cxnLst/>
              <a:rect l="0" t="0" r="0" b="0"/>
              <a:pathLst>
                <a:path w="406534" h="942518">
                  <a:moveTo>
                    <a:pt x="299161" y="0"/>
                  </a:moveTo>
                  <a:lnTo>
                    <a:pt x="357619" y="0"/>
                  </a:lnTo>
                  <a:lnTo>
                    <a:pt x="357619" y="132499"/>
                  </a:lnTo>
                  <a:cubicBezTo>
                    <a:pt x="373672" y="130569"/>
                    <a:pt x="389979" y="129464"/>
                    <a:pt x="406527" y="129464"/>
                  </a:cubicBezTo>
                  <a:lnTo>
                    <a:pt x="406534" y="129465"/>
                  </a:lnTo>
                  <a:lnTo>
                    <a:pt x="406534" y="189967"/>
                  </a:lnTo>
                  <a:lnTo>
                    <a:pt x="406527" y="189967"/>
                  </a:lnTo>
                  <a:cubicBezTo>
                    <a:pt x="334759" y="189979"/>
                    <a:pt x="268351" y="211734"/>
                    <a:pt x="213093" y="249047"/>
                  </a:cubicBezTo>
                  <a:cubicBezTo>
                    <a:pt x="157849" y="286360"/>
                    <a:pt x="113932" y="339255"/>
                    <a:pt x="87693" y="401307"/>
                  </a:cubicBezTo>
                  <a:cubicBezTo>
                    <a:pt x="70193" y="442697"/>
                    <a:pt x="60516" y="488124"/>
                    <a:pt x="60516" y="535991"/>
                  </a:cubicBezTo>
                  <a:cubicBezTo>
                    <a:pt x="60528" y="607758"/>
                    <a:pt x="82271" y="674167"/>
                    <a:pt x="119583" y="729425"/>
                  </a:cubicBezTo>
                  <a:cubicBezTo>
                    <a:pt x="156909" y="784670"/>
                    <a:pt x="209804" y="828586"/>
                    <a:pt x="271856" y="854825"/>
                  </a:cubicBezTo>
                  <a:cubicBezTo>
                    <a:pt x="313233" y="872325"/>
                    <a:pt x="358673" y="882003"/>
                    <a:pt x="406527" y="882003"/>
                  </a:cubicBezTo>
                  <a:lnTo>
                    <a:pt x="406534" y="882002"/>
                  </a:lnTo>
                  <a:lnTo>
                    <a:pt x="406534" y="942505"/>
                  </a:lnTo>
                  <a:lnTo>
                    <a:pt x="406527" y="942505"/>
                  </a:lnTo>
                  <a:cubicBezTo>
                    <a:pt x="322440" y="942518"/>
                    <a:pt x="244069" y="916889"/>
                    <a:pt x="179222" y="873061"/>
                  </a:cubicBezTo>
                  <a:cubicBezTo>
                    <a:pt x="114351" y="829234"/>
                    <a:pt x="62852" y="767220"/>
                    <a:pt x="31966" y="694233"/>
                  </a:cubicBezTo>
                  <a:cubicBezTo>
                    <a:pt x="11379" y="645579"/>
                    <a:pt x="0" y="592036"/>
                    <a:pt x="13" y="535991"/>
                  </a:cubicBezTo>
                  <a:cubicBezTo>
                    <a:pt x="0" y="482054"/>
                    <a:pt x="10592" y="430492"/>
                    <a:pt x="29718" y="383324"/>
                  </a:cubicBezTo>
                  <a:lnTo>
                    <a:pt x="29718" y="112268"/>
                  </a:lnTo>
                  <a:lnTo>
                    <a:pt x="88176" y="112268"/>
                  </a:lnTo>
                  <a:lnTo>
                    <a:pt x="88176" y="283223"/>
                  </a:lnTo>
                  <a:cubicBezTo>
                    <a:pt x="108052" y="258217"/>
                    <a:pt x="130823" y="235623"/>
                    <a:pt x="155982" y="215912"/>
                  </a:cubicBezTo>
                  <a:lnTo>
                    <a:pt x="155982" y="46165"/>
                  </a:lnTo>
                  <a:lnTo>
                    <a:pt x="214440" y="46165"/>
                  </a:lnTo>
                  <a:lnTo>
                    <a:pt x="214440" y="177711"/>
                  </a:lnTo>
                  <a:cubicBezTo>
                    <a:pt x="225438" y="171806"/>
                    <a:pt x="236703" y="166319"/>
                    <a:pt x="248285" y="161430"/>
                  </a:cubicBezTo>
                  <a:cubicBezTo>
                    <a:pt x="264706" y="154483"/>
                    <a:pt x="281712" y="148679"/>
                    <a:pt x="299161" y="143917"/>
                  </a:cubicBezTo>
                  <a:lnTo>
                    <a:pt x="299161" y="0"/>
                  </a:lnTo>
                  <a:close/>
                </a:path>
              </a:pathLst>
            </a:custGeom>
            <a:ln w="0" cap="flat">
              <a:miter lim="127000"/>
            </a:ln>
          </p:spPr>
          <p:style>
            <a:lnRef idx="0">
              <a:srgbClr val="000000">
                <a:alpha val="0"/>
              </a:srgbClr>
            </a:lnRef>
            <a:fillRef idx="1">
              <a:srgbClr val="662282"/>
            </a:fillRef>
            <a:effectRef idx="0">
              <a:scrgbClr r="0" g="0" b="0"/>
            </a:effectRef>
            <a:fontRef idx="none"/>
          </p:style>
          <p:txBody>
            <a:bodyPr/>
            <a:lstStyle/>
            <a:p>
              <a:endParaRPr lang="en-GB"/>
            </a:p>
          </p:txBody>
        </p:sp>
        <p:sp>
          <p:nvSpPr>
            <p:cNvPr id="22" name="Shape 749"/>
            <p:cNvSpPr/>
            <p:nvPr/>
          </p:nvSpPr>
          <p:spPr>
            <a:xfrm>
              <a:off x="2647394" y="1498"/>
              <a:ext cx="406533" cy="941006"/>
            </a:xfrm>
            <a:custGeom>
              <a:avLst/>
              <a:gdLst/>
              <a:ahLst/>
              <a:cxnLst/>
              <a:rect l="0" t="0" r="0" b="0"/>
              <a:pathLst>
                <a:path w="406533" h="941006">
                  <a:moveTo>
                    <a:pt x="42538" y="0"/>
                  </a:moveTo>
                  <a:lnTo>
                    <a:pt x="100997" y="0"/>
                  </a:lnTo>
                  <a:lnTo>
                    <a:pt x="100997" y="140691"/>
                  </a:lnTo>
                  <a:cubicBezTo>
                    <a:pt x="135604" y="149543"/>
                    <a:pt x="168447" y="162814"/>
                    <a:pt x="198850" y="179908"/>
                  </a:cubicBezTo>
                  <a:lnTo>
                    <a:pt x="198850" y="44666"/>
                  </a:lnTo>
                  <a:lnTo>
                    <a:pt x="257308" y="44666"/>
                  </a:lnTo>
                  <a:lnTo>
                    <a:pt x="257308" y="219837"/>
                  </a:lnTo>
                  <a:cubicBezTo>
                    <a:pt x="282366" y="240348"/>
                    <a:pt x="304921" y="263754"/>
                    <a:pt x="324466" y="289611"/>
                  </a:cubicBezTo>
                  <a:lnTo>
                    <a:pt x="324466" y="110770"/>
                  </a:lnTo>
                  <a:lnTo>
                    <a:pt x="382924" y="110770"/>
                  </a:lnTo>
                  <a:lnTo>
                    <a:pt x="382924" y="392265"/>
                  </a:lnTo>
                  <a:lnTo>
                    <a:pt x="380879" y="392265"/>
                  </a:lnTo>
                  <a:cubicBezTo>
                    <a:pt x="397428" y="436563"/>
                    <a:pt x="406521" y="484518"/>
                    <a:pt x="406521" y="534492"/>
                  </a:cubicBezTo>
                  <a:cubicBezTo>
                    <a:pt x="406533" y="618579"/>
                    <a:pt x="380905" y="696951"/>
                    <a:pt x="337077" y="761797"/>
                  </a:cubicBezTo>
                  <a:cubicBezTo>
                    <a:pt x="293249" y="826669"/>
                    <a:pt x="231235" y="878167"/>
                    <a:pt x="158248" y="909054"/>
                  </a:cubicBezTo>
                  <a:cubicBezTo>
                    <a:pt x="133921" y="919341"/>
                    <a:pt x="108369" y="927329"/>
                    <a:pt x="81893" y="932745"/>
                  </a:cubicBezTo>
                  <a:lnTo>
                    <a:pt x="0" y="941006"/>
                  </a:lnTo>
                  <a:lnTo>
                    <a:pt x="0" y="880504"/>
                  </a:lnTo>
                  <a:lnTo>
                    <a:pt x="52726" y="876517"/>
                  </a:lnTo>
                  <a:cubicBezTo>
                    <a:pt x="104274" y="868647"/>
                    <a:pt x="151997" y="849421"/>
                    <a:pt x="193440" y="821437"/>
                  </a:cubicBezTo>
                  <a:cubicBezTo>
                    <a:pt x="248685" y="784111"/>
                    <a:pt x="292602" y="731216"/>
                    <a:pt x="318840" y="669163"/>
                  </a:cubicBezTo>
                  <a:cubicBezTo>
                    <a:pt x="336341" y="627787"/>
                    <a:pt x="346018" y="582346"/>
                    <a:pt x="346018" y="534492"/>
                  </a:cubicBezTo>
                  <a:cubicBezTo>
                    <a:pt x="346005" y="462724"/>
                    <a:pt x="324250" y="396304"/>
                    <a:pt x="286937" y="341046"/>
                  </a:cubicBezTo>
                  <a:cubicBezTo>
                    <a:pt x="249625" y="285801"/>
                    <a:pt x="196729" y="241884"/>
                    <a:pt x="134677" y="215647"/>
                  </a:cubicBezTo>
                  <a:cubicBezTo>
                    <a:pt x="113989" y="206896"/>
                    <a:pt x="92284" y="200102"/>
                    <a:pt x="69769" y="195495"/>
                  </a:cubicBezTo>
                  <a:lnTo>
                    <a:pt x="0" y="188469"/>
                  </a:lnTo>
                  <a:lnTo>
                    <a:pt x="0" y="127966"/>
                  </a:lnTo>
                  <a:lnTo>
                    <a:pt x="42538" y="130226"/>
                  </a:lnTo>
                  <a:lnTo>
                    <a:pt x="42538" y="0"/>
                  </a:lnTo>
                  <a:close/>
                </a:path>
              </a:pathLst>
            </a:custGeom>
            <a:ln w="0" cap="flat">
              <a:miter lim="127000"/>
            </a:ln>
          </p:spPr>
          <p:style>
            <a:lnRef idx="0">
              <a:srgbClr val="000000">
                <a:alpha val="0"/>
              </a:srgbClr>
            </a:lnRef>
            <a:fillRef idx="1">
              <a:srgbClr val="662282"/>
            </a:fillRef>
            <a:effectRef idx="0">
              <a:scrgbClr r="0" g="0" b="0"/>
            </a:effectRef>
            <a:fontRef idx="none"/>
          </p:style>
          <p:txBody>
            <a:bodyPr/>
            <a:lstStyle/>
            <a:p>
              <a:endParaRPr lang="en-GB"/>
            </a:p>
          </p:txBody>
        </p:sp>
        <p:sp>
          <p:nvSpPr>
            <p:cNvPr id="23" name="Shape 750"/>
            <p:cNvSpPr/>
            <p:nvPr/>
          </p:nvSpPr>
          <p:spPr>
            <a:xfrm>
              <a:off x="3367358" y="135546"/>
              <a:ext cx="406540" cy="813067"/>
            </a:xfrm>
            <a:custGeom>
              <a:avLst/>
              <a:gdLst/>
              <a:ahLst/>
              <a:cxnLst/>
              <a:rect l="0" t="0" r="0" b="0"/>
              <a:pathLst>
                <a:path w="406540" h="813067">
                  <a:moveTo>
                    <a:pt x="406540" y="12"/>
                  </a:moveTo>
                  <a:lnTo>
                    <a:pt x="406540" y="60516"/>
                  </a:lnTo>
                  <a:cubicBezTo>
                    <a:pt x="334772" y="60528"/>
                    <a:pt x="268364" y="82270"/>
                    <a:pt x="213093" y="119583"/>
                  </a:cubicBezTo>
                  <a:cubicBezTo>
                    <a:pt x="157848" y="156908"/>
                    <a:pt x="113944" y="209791"/>
                    <a:pt x="87693" y="271856"/>
                  </a:cubicBezTo>
                  <a:cubicBezTo>
                    <a:pt x="70205" y="313233"/>
                    <a:pt x="60528" y="358673"/>
                    <a:pt x="60515" y="406527"/>
                  </a:cubicBezTo>
                  <a:cubicBezTo>
                    <a:pt x="60528" y="478295"/>
                    <a:pt x="82283" y="544703"/>
                    <a:pt x="119596" y="599973"/>
                  </a:cubicBezTo>
                  <a:cubicBezTo>
                    <a:pt x="156909" y="655206"/>
                    <a:pt x="209804" y="699122"/>
                    <a:pt x="271856" y="725373"/>
                  </a:cubicBezTo>
                  <a:cubicBezTo>
                    <a:pt x="313246" y="742861"/>
                    <a:pt x="358673" y="752539"/>
                    <a:pt x="406540" y="752551"/>
                  </a:cubicBezTo>
                  <a:lnTo>
                    <a:pt x="406540" y="813054"/>
                  </a:lnTo>
                  <a:cubicBezTo>
                    <a:pt x="322453" y="813067"/>
                    <a:pt x="244068" y="787438"/>
                    <a:pt x="179222" y="743610"/>
                  </a:cubicBezTo>
                  <a:cubicBezTo>
                    <a:pt x="114364" y="699783"/>
                    <a:pt x="62852" y="637769"/>
                    <a:pt x="31979" y="564769"/>
                  </a:cubicBezTo>
                  <a:cubicBezTo>
                    <a:pt x="11392" y="516128"/>
                    <a:pt x="13" y="462572"/>
                    <a:pt x="13" y="406527"/>
                  </a:cubicBezTo>
                  <a:cubicBezTo>
                    <a:pt x="0" y="322440"/>
                    <a:pt x="25629" y="244069"/>
                    <a:pt x="69456" y="179222"/>
                  </a:cubicBezTo>
                  <a:cubicBezTo>
                    <a:pt x="113284" y="114350"/>
                    <a:pt x="175298" y="62852"/>
                    <a:pt x="248298" y="31965"/>
                  </a:cubicBezTo>
                  <a:cubicBezTo>
                    <a:pt x="296939" y="11379"/>
                    <a:pt x="350495" y="0"/>
                    <a:pt x="406540" y="12"/>
                  </a:cubicBezTo>
                  <a:close/>
                </a:path>
              </a:pathLst>
            </a:custGeom>
            <a:ln w="0" cap="flat">
              <a:miter lim="127000"/>
            </a:ln>
          </p:spPr>
          <p:style>
            <a:lnRef idx="0">
              <a:srgbClr val="000000">
                <a:alpha val="0"/>
              </a:srgbClr>
            </a:lnRef>
            <a:fillRef idx="1">
              <a:srgbClr val="662282"/>
            </a:fillRef>
            <a:effectRef idx="0">
              <a:scrgbClr r="0" g="0" b="0"/>
            </a:effectRef>
            <a:fontRef idx="none"/>
          </p:style>
          <p:txBody>
            <a:bodyPr/>
            <a:lstStyle/>
            <a:p>
              <a:endParaRPr lang="en-GB" dirty="0"/>
            </a:p>
          </p:txBody>
        </p:sp>
        <p:sp>
          <p:nvSpPr>
            <p:cNvPr id="24" name="Shape 751"/>
            <p:cNvSpPr/>
            <p:nvPr/>
          </p:nvSpPr>
          <p:spPr>
            <a:xfrm>
              <a:off x="3773898" y="135546"/>
              <a:ext cx="406527" cy="813054"/>
            </a:xfrm>
            <a:custGeom>
              <a:avLst/>
              <a:gdLst/>
              <a:ahLst/>
              <a:cxnLst/>
              <a:rect l="0" t="0" r="0" b="0"/>
              <a:pathLst>
                <a:path w="406527" h="813054">
                  <a:moveTo>
                    <a:pt x="0" y="12"/>
                  </a:moveTo>
                  <a:cubicBezTo>
                    <a:pt x="84087" y="0"/>
                    <a:pt x="162459" y="25629"/>
                    <a:pt x="227305" y="69456"/>
                  </a:cubicBezTo>
                  <a:cubicBezTo>
                    <a:pt x="292176" y="113284"/>
                    <a:pt x="343675" y="175298"/>
                    <a:pt x="374561" y="248285"/>
                  </a:cubicBezTo>
                  <a:cubicBezTo>
                    <a:pt x="395148" y="296938"/>
                    <a:pt x="406527" y="350482"/>
                    <a:pt x="406514" y="406527"/>
                  </a:cubicBezTo>
                  <a:cubicBezTo>
                    <a:pt x="406527" y="490613"/>
                    <a:pt x="380898" y="568998"/>
                    <a:pt x="337071" y="633844"/>
                  </a:cubicBezTo>
                  <a:cubicBezTo>
                    <a:pt x="293243" y="698703"/>
                    <a:pt x="231242" y="750214"/>
                    <a:pt x="158242" y="781088"/>
                  </a:cubicBezTo>
                  <a:cubicBezTo>
                    <a:pt x="109588" y="801674"/>
                    <a:pt x="56045" y="813054"/>
                    <a:pt x="0" y="813054"/>
                  </a:cubicBezTo>
                  <a:lnTo>
                    <a:pt x="0" y="752551"/>
                  </a:lnTo>
                  <a:cubicBezTo>
                    <a:pt x="71768" y="752539"/>
                    <a:pt x="138176" y="730783"/>
                    <a:pt x="193447" y="693471"/>
                  </a:cubicBezTo>
                  <a:cubicBezTo>
                    <a:pt x="248679" y="656158"/>
                    <a:pt x="292595" y="603262"/>
                    <a:pt x="318834" y="541210"/>
                  </a:cubicBezTo>
                  <a:cubicBezTo>
                    <a:pt x="336334" y="499821"/>
                    <a:pt x="346012" y="454393"/>
                    <a:pt x="346024" y="406527"/>
                  </a:cubicBezTo>
                  <a:cubicBezTo>
                    <a:pt x="346012" y="334759"/>
                    <a:pt x="324257" y="268351"/>
                    <a:pt x="286944" y="213093"/>
                  </a:cubicBezTo>
                  <a:cubicBezTo>
                    <a:pt x="249631" y="157849"/>
                    <a:pt x="196736" y="113932"/>
                    <a:pt x="134671" y="87693"/>
                  </a:cubicBezTo>
                  <a:cubicBezTo>
                    <a:pt x="93294" y="70193"/>
                    <a:pt x="47854" y="60516"/>
                    <a:pt x="0" y="60516"/>
                  </a:cubicBezTo>
                  <a:lnTo>
                    <a:pt x="0" y="12"/>
                  </a:lnTo>
                  <a:close/>
                </a:path>
              </a:pathLst>
            </a:custGeom>
            <a:ln w="0" cap="flat">
              <a:miter lim="127000"/>
            </a:ln>
          </p:spPr>
          <p:style>
            <a:lnRef idx="0">
              <a:srgbClr val="000000">
                <a:alpha val="0"/>
              </a:srgbClr>
            </a:lnRef>
            <a:fillRef idx="1">
              <a:srgbClr val="662282"/>
            </a:fillRef>
            <a:effectRef idx="0">
              <a:scrgbClr r="0" g="0" b="0"/>
            </a:effectRef>
            <a:fontRef idx="none"/>
          </p:style>
          <p:txBody>
            <a:bodyPr/>
            <a:lstStyle/>
            <a:p>
              <a:endParaRPr lang="en-GB"/>
            </a:p>
          </p:txBody>
        </p:sp>
        <p:sp>
          <p:nvSpPr>
            <p:cNvPr id="25" name="Shape 752"/>
            <p:cNvSpPr/>
            <p:nvPr/>
          </p:nvSpPr>
          <p:spPr>
            <a:xfrm>
              <a:off x="3367358" y="135546"/>
              <a:ext cx="813067" cy="813067"/>
            </a:xfrm>
            <a:custGeom>
              <a:avLst/>
              <a:gdLst/>
              <a:ahLst/>
              <a:cxnLst/>
              <a:rect l="0" t="0" r="0" b="0"/>
              <a:pathLst>
                <a:path w="813067" h="813067">
                  <a:moveTo>
                    <a:pt x="781101" y="248285"/>
                  </a:moveTo>
                  <a:cubicBezTo>
                    <a:pt x="750214" y="175298"/>
                    <a:pt x="698716" y="113284"/>
                    <a:pt x="633844" y="69456"/>
                  </a:cubicBezTo>
                  <a:cubicBezTo>
                    <a:pt x="568998" y="25629"/>
                    <a:pt x="490626" y="0"/>
                    <a:pt x="406540" y="13"/>
                  </a:cubicBezTo>
                  <a:cubicBezTo>
                    <a:pt x="350495" y="0"/>
                    <a:pt x="296939" y="11379"/>
                    <a:pt x="248298" y="31966"/>
                  </a:cubicBezTo>
                  <a:cubicBezTo>
                    <a:pt x="175298" y="62852"/>
                    <a:pt x="113284" y="114351"/>
                    <a:pt x="69456" y="179223"/>
                  </a:cubicBezTo>
                  <a:cubicBezTo>
                    <a:pt x="25629" y="244069"/>
                    <a:pt x="0" y="322440"/>
                    <a:pt x="13" y="406527"/>
                  </a:cubicBezTo>
                  <a:cubicBezTo>
                    <a:pt x="13" y="462572"/>
                    <a:pt x="11392" y="516128"/>
                    <a:pt x="31979" y="564769"/>
                  </a:cubicBezTo>
                  <a:cubicBezTo>
                    <a:pt x="62852" y="637769"/>
                    <a:pt x="114364" y="699783"/>
                    <a:pt x="179222" y="743611"/>
                  </a:cubicBezTo>
                  <a:cubicBezTo>
                    <a:pt x="244068" y="787438"/>
                    <a:pt x="322453" y="813067"/>
                    <a:pt x="406540" y="813054"/>
                  </a:cubicBezTo>
                  <a:cubicBezTo>
                    <a:pt x="462585" y="813054"/>
                    <a:pt x="516128" y="801675"/>
                    <a:pt x="564782" y="781088"/>
                  </a:cubicBezTo>
                  <a:cubicBezTo>
                    <a:pt x="637781" y="750215"/>
                    <a:pt x="699783" y="698703"/>
                    <a:pt x="743610" y="633844"/>
                  </a:cubicBezTo>
                  <a:cubicBezTo>
                    <a:pt x="787438" y="568998"/>
                    <a:pt x="813067" y="490614"/>
                    <a:pt x="813054" y="406527"/>
                  </a:cubicBezTo>
                  <a:cubicBezTo>
                    <a:pt x="813067" y="350482"/>
                    <a:pt x="801688" y="296939"/>
                    <a:pt x="781101" y="248285"/>
                  </a:cubicBezTo>
                  <a:close/>
                </a:path>
              </a:pathLst>
            </a:custGeom>
            <a:ln w="1829" cap="flat">
              <a:miter lim="127000"/>
            </a:ln>
          </p:spPr>
          <p:style>
            <a:lnRef idx="1">
              <a:srgbClr val="000000"/>
            </a:lnRef>
            <a:fillRef idx="0">
              <a:srgbClr val="000000">
                <a:alpha val="0"/>
              </a:srgbClr>
            </a:fillRef>
            <a:effectRef idx="0">
              <a:scrgbClr r="0" g="0" b="0"/>
            </a:effectRef>
            <a:fontRef idx="none"/>
          </p:style>
          <p:txBody>
            <a:bodyPr/>
            <a:lstStyle/>
            <a:p>
              <a:endParaRPr lang="en-GB"/>
            </a:p>
          </p:txBody>
        </p:sp>
        <p:sp>
          <p:nvSpPr>
            <p:cNvPr id="26" name="Shape 753"/>
            <p:cNvSpPr/>
            <p:nvPr/>
          </p:nvSpPr>
          <p:spPr>
            <a:xfrm>
              <a:off x="3427873" y="196061"/>
              <a:ext cx="692048" cy="692036"/>
            </a:xfrm>
            <a:custGeom>
              <a:avLst/>
              <a:gdLst/>
              <a:ahLst/>
              <a:cxnLst/>
              <a:rect l="0" t="0" r="0" b="0"/>
              <a:pathLst>
                <a:path w="692048" h="692036">
                  <a:moveTo>
                    <a:pt x="664858" y="480695"/>
                  </a:moveTo>
                  <a:cubicBezTo>
                    <a:pt x="638620" y="542747"/>
                    <a:pt x="594703" y="595643"/>
                    <a:pt x="539471" y="632956"/>
                  </a:cubicBezTo>
                  <a:cubicBezTo>
                    <a:pt x="484200" y="670268"/>
                    <a:pt x="417792" y="692023"/>
                    <a:pt x="346024" y="692036"/>
                  </a:cubicBezTo>
                  <a:cubicBezTo>
                    <a:pt x="298158" y="692023"/>
                    <a:pt x="252730" y="682346"/>
                    <a:pt x="211341" y="664858"/>
                  </a:cubicBezTo>
                  <a:cubicBezTo>
                    <a:pt x="149289" y="638607"/>
                    <a:pt x="96393" y="594690"/>
                    <a:pt x="59081" y="539458"/>
                  </a:cubicBezTo>
                  <a:cubicBezTo>
                    <a:pt x="21768" y="484188"/>
                    <a:pt x="13" y="417779"/>
                    <a:pt x="0" y="346011"/>
                  </a:cubicBezTo>
                  <a:cubicBezTo>
                    <a:pt x="13" y="298158"/>
                    <a:pt x="9690" y="252718"/>
                    <a:pt x="27178" y="211341"/>
                  </a:cubicBezTo>
                  <a:cubicBezTo>
                    <a:pt x="53429" y="149276"/>
                    <a:pt x="97333" y="96393"/>
                    <a:pt x="152578" y="59068"/>
                  </a:cubicBezTo>
                  <a:cubicBezTo>
                    <a:pt x="207849" y="21755"/>
                    <a:pt x="274257" y="13"/>
                    <a:pt x="346024" y="0"/>
                  </a:cubicBezTo>
                  <a:cubicBezTo>
                    <a:pt x="393878" y="0"/>
                    <a:pt x="439319" y="9678"/>
                    <a:pt x="480695" y="27178"/>
                  </a:cubicBezTo>
                  <a:cubicBezTo>
                    <a:pt x="542760" y="53416"/>
                    <a:pt x="595656" y="97333"/>
                    <a:pt x="632968" y="152578"/>
                  </a:cubicBezTo>
                  <a:cubicBezTo>
                    <a:pt x="670281" y="207835"/>
                    <a:pt x="692036" y="274244"/>
                    <a:pt x="692048" y="346011"/>
                  </a:cubicBezTo>
                  <a:cubicBezTo>
                    <a:pt x="692036" y="393878"/>
                    <a:pt x="682358" y="439306"/>
                    <a:pt x="664858" y="480695"/>
                  </a:cubicBezTo>
                  <a:close/>
                </a:path>
              </a:pathLst>
            </a:custGeom>
            <a:ln w="1829" cap="flat">
              <a:miter lim="127000"/>
            </a:ln>
          </p:spPr>
          <p:style>
            <a:lnRef idx="1">
              <a:srgbClr val="000000"/>
            </a:lnRef>
            <a:fillRef idx="0">
              <a:srgbClr val="000000">
                <a:alpha val="0"/>
              </a:srgbClr>
            </a:fillRef>
            <a:effectRef idx="0">
              <a:scrgbClr r="0" g="0" b="0"/>
            </a:effectRef>
            <a:fontRef idx="none"/>
          </p:style>
          <p:txBody>
            <a:bodyPr/>
            <a:lstStyle/>
            <a:p>
              <a:endParaRPr lang="en-GB"/>
            </a:p>
          </p:txBody>
        </p:sp>
        <p:sp>
          <p:nvSpPr>
            <p:cNvPr id="27" name="Shape 754"/>
            <p:cNvSpPr/>
            <p:nvPr/>
          </p:nvSpPr>
          <p:spPr>
            <a:xfrm>
              <a:off x="3578968" y="383647"/>
              <a:ext cx="123939" cy="123927"/>
            </a:xfrm>
            <a:custGeom>
              <a:avLst/>
              <a:gdLst/>
              <a:ahLst/>
              <a:cxnLst/>
              <a:rect l="0" t="0" r="0" b="0"/>
              <a:pathLst>
                <a:path w="123939" h="123927">
                  <a:moveTo>
                    <a:pt x="61976" y="0"/>
                  </a:moveTo>
                  <a:cubicBezTo>
                    <a:pt x="96190" y="0"/>
                    <a:pt x="123939" y="27737"/>
                    <a:pt x="123939" y="61963"/>
                  </a:cubicBezTo>
                  <a:cubicBezTo>
                    <a:pt x="123939" y="96190"/>
                    <a:pt x="96190" y="123927"/>
                    <a:pt x="61976" y="123927"/>
                  </a:cubicBezTo>
                  <a:cubicBezTo>
                    <a:pt x="27749" y="123927"/>
                    <a:pt x="0" y="96190"/>
                    <a:pt x="0" y="61963"/>
                  </a:cubicBezTo>
                  <a:cubicBezTo>
                    <a:pt x="0" y="27737"/>
                    <a:pt x="27749" y="0"/>
                    <a:pt x="61976" y="0"/>
                  </a:cubicBezTo>
                  <a:close/>
                </a:path>
              </a:pathLst>
            </a:custGeom>
            <a:ln w="0" cap="flat">
              <a:miter lim="127000"/>
            </a:ln>
          </p:spPr>
          <p:style>
            <a:lnRef idx="0">
              <a:srgbClr val="000000">
                <a:alpha val="0"/>
              </a:srgbClr>
            </a:lnRef>
            <a:fillRef idx="1">
              <a:srgbClr val="662282"/>
            </a:fillRef>
            <a:effectRef idx="0">
              <a:scrgbClr r="0" g="0" b="0"/>
            </a:effectRef>
            <a:fontRef idx="none"/>
          </p:style>
          <p:txBody>
            <a:bodyPr/>
            <a:lstStyle/>
            <a:p>
              <a:endParaRPr lang="en-GB"/>
            </a:p>
          </p:txBody>
        </p:sp>
        <p:sp>
          <p:nvSpPr>
            <p:cNvPr id="28" name="Shape 755"/>
            <p:cNvSpPr/>
            <p:nvPr/>
          </p:nvSpPr>
          <p:spPr>
            <a:xfrm>
              <a:off x="3816327" y="392532"/>
              <a:ext cx="123939" cy="123927"/>
            </a:xfrm>
            <a:custGeom>
              <a:avLst/>
              <a:gdLst/>
              <a:ahLst/>
              <a:cxnLst/>
              <a:rect l="0" t="0" r="0" b="0"/>
              <a:pathLst>
                <a:path w="123939" h="123927">
                  <a:moveTo>
                    <a:pt x="61976" y="0"/>
                  </a:moveTo>
                  <a:cubicBezTo>
                    <a:pt x="96190" y="0"/>
                    <a:pt x="123939" y="27737"/>
                    <a:pt x="123939" y="61963"/>
                  </a:cubicBezTo>
                  <a:cubicBezTo>
                    <a:pt x="123939" y="96190"/>
                    <a:pt x="96190" y="123927"/>
                    <a:pt x="61976" y="123927"/>
                  </a:cubicBezTo>
                  <a:cubicBezTo>
                    <a:pt x="27749" y="123927"/>
                    <a:pt x="0" y="96190"/>
                    <a:pt x="0" y="61963"/>
                  </a:cubicBezTo>
                  <a:cubicBezTo>
                    <a:pt x="0" y="27737"/>
                    <a:pt x="27749" y="0"/>
                    <a:pt x="61976" y="0"/>
                  </a:cubicBezTo>
                  <a:close/>
                </a:path>
              </a:pathLst>
            </a:custGeom>
            <a:ln w="0" cap="flat">
              <a:miter lim="127000"/>
            </a:ln>
          </p:spPr>
          <p:style>
            <a:lnRef idx="0">
              <a:srgbClr val="000000">
                <a:alpha val="0"/>
              </a:srgbClr>
            </a:lnRef>
            <a:fillRef idx="1">
              <a:srgbClr val="662282"/>
            </a:fillRef>
            <a:effectRef idx="0">
              <a:scrgbClr r="0" g="0" b="0"/>
            </a:effectRef>
            <a:fontRef idx="none"/>
          </p:style>
          <p:txBody>
            <a:bodyPr/>
            <a:lstStyle/>
            <a:p>
              <a:endParaRPr lang="en-GB"/>
            </a:p>
          </p:txBody>
        </p:sp>
        <p:sp>
          <p:nvSpPr>
            <p:cNvPr id="29" name="Shape 756"/>
            <p:cNvSpPr/>
            <p:nvPr/>
          </p:nvSpPr>
          <p:spPr>
            <a:xfrm>
              <a:off x="3577771" y="634354"/>
              <a:ext cx="369443" cy="109398"/>
            </a:xfrm>
            <a:custGeom>
              <a:avLst/>
              <a:gdLst/>
              <a:ahLst/>
              <a:cxnLst/>
              <a:rect l="0" t="0" r="0" b="0"/>
              <a:pathLst>
                <a:path w="369443" h="109398">
                  <a:moveTo>
                    <a:pt x="187287" y="0"/>
                  </a:moveTo>
                  <a:cubicBezTo>
                    <a:pt x="215557" y="0"/>
                    <a:pt x="245821" y="3886"/>
                    <a:pt x="276695" y="13792"/>
                  </a:cubicBezTo>
                  <a:cubicBezTo>
                    <a:pt x="307568" y="23685"/>
                    <a:pt x="338988" y="39599"/>
                    <a:pt x="369443" y="63144"/>
                  </a:cubicBezTo>
                  <a:lnTo>
                    <a:pt x="333692" y="109398"/>
                  </a:lnTo>
                  <a:cubicBezTo>
                    <a:pt x="308496" y="89941"/>
                    <a:pt x="283401" y="77343"/>
                    <a:pt x="258851" y="69456"/>
                  </a:cubicBezTo>
                  <a:cubicBezTo>
                    <a:pt x="234302" y="61595"/>
                    <a:pt x="210236" y="58471"/>
                    <a:pt x="187287" y="58458"/>
                  </a:cubicBezTo>
                  <a:cubicBezTo>
                    <a:pt x="150089" y="58445"/>
                    <a:pt x="115798" y="66802"/>
                    <a:pt x="88925" y="76467"/>
                  </a:cubicBezTo>
                  <a:cubicBezTo>
                    <a:pt x="62052" y="86119"/>
                    <a:pt x="42697" y="97028"/>
                    <a:pt x="35483" y="101397"/>
                  </a:cubicBezTo>
                  <a:cubicBezTo>
                    <a:pt x="33426" y="102641"/>
                    <a:pt x="32372" y="103340"/>
                    <a:pt x="32359" y="103340"/>
                  </a:cubicBezTo>
                  <a:lnTo>
                    <a:pt x="23952" y="90589"/>
                  </a:lnTo>
                  <a:lnTo>
                    <a:pt x="0" y="54661"/>
                  </a:lnTo>
                  <a:cubicBezTo>
                    <a:pt x="1219" y="53861"/>
                    <a:pt x="21437" y="40462"/>
                    <a:pt x="54610" y="27013"/>
                  </a:cubicBezTo>
                  <a:cubicBezTo>
                    <a:pt x="87769" y="13614"/>
                    <a:pt x="133998" y="38"/>
                    <a:pt x="187287" y="0"/>
                  </a:cubicBezTo>
                  <a:close/>
                </a:path>
              </a:pathLst>
            </a:custGeom>
            <a:ln w="0" cap="flat">
              <a:miter lim="127000"/>
            </a:ln>
          </p:spPr>
          <p:style>
            <a:lnRef idx="0">
              <a:srgbClr val="000000">
                <a:alpha val="0"/>
              </a:srgbClr>
            </a:lnRef>
            <a:fillRef idx="1">
              <a:srgbClr val="662282"/>
            </a:fillRef>
            <a:effectRef idx="0">
              <a:scrgbClr r="0" g="0" b="0"/>
            </a:effectRef>
            <a:fontRef idx="none"/>
          </p:style>
          <p:txBody>
            <a:bodyPr/>
            <a:lstStyle/>
            <a:p>
              <a:endParaRPr lang="en-GB"/>
            </a:p>
          </p:txBody>
        </p:sp>
        <p:sp>
          <p:nvSpPr>
            <p:cNvPr id="30" name="Shape 757"/>
            <p:cNvSpPr/>
            <p:nvPr/>
          </p:nvSpPr>
          <p:spPr>
            <a:xfrm>
              <a:off x="4498305" y="135545"/>
              <a:ext cx="406540" cy="813067"/>
            </a:xfrm>
            <a:custGeom>
              <a:avLst/>
              <a:gdLst/>
              <a:ahLst/>
              <a:cxnLst/>
              <a:rect l="0" t="0" r="0" b="0"/>
              <a:pathLst>
                <a:path w="406540" h="813067">
                  <a:moveTo>
                    <a:pt x="406540" y="13"/>
                  </a:moveTo>
                  <a:lnTo>
                    <a:pt x="406540" y="60515"/>
                  </a:lnTo>
                  <a:cubicBezTo>
                    <a:pt x="334772" y="60528"/>
                    <a:pt x="268364" y="82271"/>
                    <a:pt x="213093" y="119583"/>
                  </a:cubicBezTo>
                  <a:cubicBezTo>
                    <a:pt x="157848" y="156908"/>
                    <a:pt x="113944" y="209791"/>
                    <a:pt x="87693" y="271856"/>
                  </a:cubicBezTo>
                  <a:cubicBezTo>
                    <a:pt x="70205" y="313233"/>
                    <a:pt x="60528" y="358673"/>
                    <a:pt x="60515" y="406527"/>
                  </a:cubicBezTo>
                  <a:cubicBezTo>
                    <a:pt x="60528" y="478295"/>
                    <a:pt x="82283" y="544716"/>
                    <a:pt x="119596" y="599973"/>
                  </a:cubicBezTo>
                  <a:cubicBezTo>
                    <a:pt x="156909" y="655218"/>
                    <a:pt x="209804" y="699122"/>
                    <a:pt x="271856" y="725373"/>
                  </a:cubicBezTo>
                  <a:cubicBezTo>
                    <a:pt x="313246" y="742861"/>
                    <a:pt x="358673" y="752539"/>
                    <a:pt x="406540" y="752551"/>
                  </a:cubicBezTo>
                  <a:lnTo>
                    <a:pt x="406540" y="813054"/>
                  </a:lnTo>
                  <a:cubicBezTo>
                    <a:pt x="322453" y="813067"/>
                    <a:pt x="244068" y="787438"/>
                    <a:pt x="179222" y="743611"/>
                  </a:cubicBezTo>
                  <a:cubicBezTo>
                    <a:pt x="114364" y="699783"/>
                    <a:pt x="62852" y="637769"/>
                    <a:pt x="31979" y="564782"/>
                  </a:cubicBezTo>
                  <a:cubicBezTo>
                    <a:pt x="11392" y="516128"/>
                    <a:pt x="13" y="462572"/>
                    <a:pt x="13" y="406527"/>
                  </a:cubicBezTo>
                  <a:cubicBezTo>
                    <a:pt x="0" y="322440"/>
                    <a:pt x="25629" y="244069"/>
                    <a:pt x="69456" y="179223"/>
                  </a:cubicBezTo>
                  <a:cubicBezTo>
                    <a:pt x="113284" y="114351"/>
                    <a:pt x="175298" y="62852"/>
                    <a:pt x="248298" y="31966"/>
                  </a:cubicBezTo>
                  <a:cubicBezTo>
                    <a:pt x="296939" y="11379"/>
                    <a:pt x="350495" y="0"/>
                    <a:pt x="406540" y="13"/>
                  </a:cubicBezTo>
                  <a:close/>
                </a:path>
              </a:pathLst>
            </a:custGeom>
            <a:ln w="0" cap="flat">
              <a:miter lim="127000"/>
            </a:ln>
          </p:spPr>
          <p:style>
            <a:lnRef idx="0">
              <a:srgbClr val="000000">
                <a:alpha val="0"/>
              </a:srgbClr>
            </a:lnRef>
            <a:fillRef idx="1">
              <a:srgbClr val="662282"/>
            </a:fillRef>
            <a:effectRef idx="0">
              <a:scrgbClr r="0" g="0" b="0"/>
            </a:effectRef>
            <a:fontRef idx="none"/>
          </p:style>
          <p:txBody>
            <a:bodyPr/>
            <a:lstStyle/>
            <a:p>
              <a:endParaRPr lang="en-GB"/>
            </a:p>
          </p:txBody>
        </p:sp>
        <p:sp>
          <p:nvSpPr>
            <p:cNvPr id="31" name="Shape 758"/>
            <p:cNvSpPr/>
            <p:nvPr/>
          </p:nvSpPr>
          <p:spPr>
            <a:xfrm>
              <a:off x="4904844" y="135545"/>
              <a:ext cx="406527" cy="813054"/>
            </a:xfrm>
            <a:custGeom>
              <a:avLst/>
              <a:gdLst/>
              <a:ahLst/>
              <a:cxnLst/>
              <a:rect l="0" t="0" r="0" b="0"/>
              <a:pathLst>
                <a:path w="406527" h="813054">
                  <a:moveTo>
                    <a:pt x="0" y="13"/>
                  </a:moveTo>
                  <a:cubicBezTo>
                    <a:pt x="84087" y="0"/>
                    <a:pt x="162471" y="25629"/>
                    <a:pt x="227305" y="69456"/>
                  </a:cubicBezTo>
                  <a:cubicBezTo>
                    <a:pt x="292176" y="113284"/>
                    <a:pt x="343688" y="175298"/>
                    <a:pt x="374561" y="248285"/>
                  </a:cubicBezTo>
                  <a:cubicBezTo>
                    <a:pt x="395148" y="296939"/>
                    <a:pt x="406527" y="350482"/>
                    <a:pt x="406514" y="406527"/>
                  </a:cubicBezTo>
                  <a:cubicBezTo>
                    <a:pt x="406527" y="490614"/>
                    <a:pt x="380898" y="568998"/>
                    <a:pt x="337071" y="633844"/>
                  </a:cubicBezTo>
                  <a:cubicBezTo>
                    <a:pt x="293243" y="698703"/>
                    <a:pt x="231242" y="750215"/>
                    <a:pt x="158242" y="781088"/>
                  </a:cubicBezTo>
                  <a:cubicBezTo>
                    <a:pt x="109588" y="801675"/>
                    <a:pt x="56045" y="813054"/>
                    <a:pt x="0" y="813054"/>
                  </a:cubicBezTo>
                  <a:lnTo>
                    <a:pt x="0" y="752551"/>
                  </a:lnTo>
                  <a:cubicBezTo>
                    <a:pt x="71768" y="752539"/>
                    <a:pt x="138176" y="730784"/>
                    <a:pt x="193447" y="693471"/>
                  </a:cubicBezTo>
                  <a:cubicBezTo>
                    <a:pt x="248679" y="656158"/>
                    <a:pt x="292595" y="603263"/>
                    <a:pt x="318834" y="541211"/>
                  </a:cubicBezTo>
                  <a:cubicBezTo>
                    <a:pt x="336334" y="499821"/>
                    <a:pt x="346012" y="454393"/>
                    <a:pt x="346024" y="406527"/>
                  </a:cubicBezTo>
                  <a:cubicBezTo>
                    <a:pt x="346012" y="334759"/>
                    <a:pt x="324257" y="268351"/>
                    <a:pt x="286944" y="213093"/>
                  </a:cubicBezTo>
                  <a:cubicBezTo>
                    <a:pt x="249631" y="157848"/>
                    <a:pt x="196736" y="113932"/>
                    <a:pt x="134671" y="87693"/>
                  </a:cubicBezTo>
                  <a:cubicBezTo>
                    <a:pt x="93294" y="70193"/>
                    <a:pt x="47854" y="60515"/>
                    <a:pt x="0" y="60515"/>
                  </a:cubicBezTo>
                  <a:lnTo>
                    <a:pt x="0" y="13"/>
                  </a:lnTo>
                  <a:close/>
                </a:path>
              </a:pathLst>
            </a:custGeom>
            <a:ln w="0" cap="flat">
              <a:miter lim="127000"/>
            </a:ln>
          </p:spPr>
          <p:style>
            <a:lnRef idx="0">
              <a:srgbClr val="000000">
                <a:alpha val="0"/>
              </a:srgbClr>
            </a:lnRef>
            <a:fillRef idx="1">
              <a:srgbClr val="662282"/>
            </a:fillRef>
            <a:effectRef idx="0">
              <a:scrgbClr r="0" g="0" b="0"/>
            </a:effectRef>
            <a:fontRef idx="none"/>
          </p:style>
          <p:txBody>
            <a:bodyPr/>
            <a:lstStyle/>
            <a:p>
              <a:endParaRPr lang="en-GB"/>
            </a:p>
          </p:txBody>
        </p:sp>
        <p:sp>
          <p:nvSpPr>
            <p:cNvPr id="32" name="Shape 759"/>
            <p:cNvSpPr/>
            <p:nvPr/>
          </p:nvSpPr>
          <p:spPr>
            <a:xfrm>
              <a:off x="4498305" y="135545"/>
              <a:ext cx="813067" cy="813067"/>
            </a:xfrm>
            <a:custGeom>
              <a:avLst/>
              <a:gdLst/>
              <a:ahLst/>
              <a:cxnLst/>
              <a:rect l="0" t="0" r="0" b="0"/>
              <a:pathLst>
                <a:path w="813067" h="813067">
                  <a:moveTo>
                    <a:pt x="781101" y="248285"/>
                  </a:moveTo>
                  <a:cubicBezTo>
                    <a:pt x="750227" y="175298"/>
                    <a:pt x="698716" y="113284"/>
                    <a:pt x="633844" y="69456"/>
                  </a:cubicBezTo>
                  <a:cubicBezTo>
                    <a:pt x="569011" y="25629"/>
                    <a:pt x="490626" y="0"/>
                    <a:pt x="406540" y="13"/>
                  </a:cubicBezTo>
                  <a:cubicBezTo>
                    <a:pt x="350495" y="0"/>
                    <a:pt x="296939" y="11379"/>
                    <a:pt x="248298" y="31966"/>
                  </a:cubicBezTo>
                  <a:cubicBezTo>
                    <a:pt x="175298" y="62852"/>
                    <a:pt x="113284" y="114351"/>
                    <a:pt x="69456" y="179223"/>
                  </a:cubicBezTo>
                  <a:cubicBezTo>
                    <a:pt x="25629" y="244069"/>
                    <a:pt x="0" y="322440"/>
                    <a:pt x="13" y="406527"/>
                  </a:cubicBezTo>
                  <a:cubicBezTo>
                    <a:pt x="13" y="462572"/>
                    <a:pt x="11392" y="516128"/>
                    <a:pt x="31979" y="564782"/>
                  </a:cubicBezTo>
                  <a:cubicBezTo>
                    <a:pt x="62852" y="637769"/>
                    <a:pt x="114364" y="699783"/>
                    <a:pt x="179222" y="743611"/>
                  </a:cubicBezTo>
                  <a:cubicBezTo>
                    <a:pt x="244068" y="787438"/>
                    <a:pt x="322453" y="813067"/>
                    <a:pt x="406540" y="813054"/>
                  </a:cubicBezTo>
                  <a:cubicBezTo>
                    <a:pt x="462585" y="813054"/>
                    <a:pt x="516128" y="801675"/>
                    <a:pt x="564782" y="781088"/>
                  </a:cubicBezTo>
                  <a:cubicBezTo>
                    <a:pt x="637781" y="750215"/>
                    <a:pt x="699783" y="698703"/>
                    <a:pt x="743610" y="633844"/>
                  </a:cubicBezTo>
                  <a:cubicBezTo>
                    <a:pt x="787438" y="568998"/>
                    <a:pt x="813067" y="490614"/>
                    <a:pt x="813054" y="406527"/>
                  </a:cubicBezTo>
                  <a:cubicBezTo>
                    <a:pt x="813067" y="350482"/>
                    <a:pt x="801688" y="296939"/>
                    <a:pt x="781101" y="248285"/>
                  </a:cubicBezTo>
                  <a:close/>
                </a:path>
              </a:pathLst>
            </a:custGeom>
            <a:ln w="1829" cap="flat">
              <a:miter lim="127000"/>
            </a:ln>
          </p:spPr>
          <p:style>
            <a:lnRef idx="1">
              <a:srgbClr val="000000"/>
            </a:lnRef>
            <a:fillRef idx="0">
              <a:srgbClr val="000000">
                <a:alpha val="0"/>
              </a:srgbClr>
            </a:fillRef>
            <a:effectRef idx="0">
              <a:scrgbClr r="0" g="0" b="0"/>
            </a:effectRef>
            <a:fontRef idx="none"/>
          </p:style>
          <p:txBody>
            <a:bodyPr/>
            <a:lstStyle/>
            <a:p>
              <a:endParaRPr lang="en-GB"/>
            </a:p>
          </p:txBody>
        </p:sp>
        <p:sp>
          <p:nvSpPr>
            <p:cNvPr id="33" name="Shape 760"/>
            <p:cNvSpPr/>
            <p:nvPr/>
          </p:nvSpPr>
          <p:spPr>
            <a:xfrm>
              <a:off x="4558820" y="196061"/>
              <a:ext cx="692048" cy="692036"/>
            </a:xfrm>
            <a:custGeom>
              <a:avLst/>
              <a:gdLst/>
              <a:ahLst/>
              <a:cxnLst/>
              <a:rect l="0" t="0" r="0" b="0"/>
              <a:pathLst>
                <a:path w="692048" h="692036">
                  <a:moveTo>
                    <a:pt x="664858" y="480695"/>
                  </a:moveTo>
                  <a:cubicBezTo>
                    <a:pt x="638620" y="542747"/>
                    <a:pt x="594703" y="595643"/>
                    <a:pt x="539471" y="632956"/>
                  </a:cubicBezTo>
                  <a:cubicBezTo>
                    <a:pt x="484200" y="670268"/>
                    <a:pt x="417792" y="692023"/>
                    <a:pt x="346024" y="692036"/>
                  </a:cubicBezTo>
                  <a:cubicBezTo>
                    <a:pt x="298158" y="692023"/>
                    <a:pt x="252730" y="682346"/>
                    <a:pt x="211341" y="664858"/>
                  </a:cubicBezTo>
                  <a:cubicBezTo>
                    <a:pt x="149289" y="638607"/>
                    <a:pt x="96393" y="594703"/>
                    <a:pt x="59081" y="539458"/>
                  </a:cubicBezTo>
                  <a:cubicBezTo>
                    <a:pt x="21768" y="484200"/>
                    <a:pt x="13" y="417779"/>
                    <a:pt x="0" y="346011"/>
                  </a:cubicBezTo>
                  <a:cubicBezTo>
                    <a:pt x="13" y="298158"/>
                    <a:pt x="9690" y="252718"/>
                    <a:pt x="27178" y="211341"/>
                  </a:cubicBezTo>
                  <a:cubicBezTo>
                    <a:pt x="53429" y="149276"/>
                    <a:pt x="97333" y="96393"/>
                    <a:pt x="152578" y="59068"/>
                  </a:cubicBezTo>
                  <a:cubicBezTo>
                    <a:pt x="207849" y="21755"/>
                    <a:pt x="274257" y="13"/>
                    <a:pt x="346024" y="0"/>
                  </a:cubicBezTo>
                  <a:cubicBezTo>
                    <a:pt x="393878" y="0"/>
                    <a:pt x="439319" y="9678"/>
                    <a:pt x="480695" y="27178"/>
                  </a:cubicBezTo>
                  <a:cubicBezTo>
                    <a:pt x="542760" y="53416"/>
                    <a:pt x="595656" y="97333"/>
                    <a:pt x="632968" y="152578"/>
                  </a:cubicBezTo>
                  <a:cubicBezTo>
                    <a:pt x="670281" y="207835"/>
                    <a:pt x="692036" y="274244"/>
                    <a:pt x="692048" y="346011"/>
                  </a:cubicBezTo>
                  <a:cubicBezTo>
                    <a:pt x="692036" y="393878"/>
                    <a:pt x="682358" y="439306"/>
                    <a:pt x="664858" y="480695"/>
                  </a:cubicBezTo>
                  <a:close/>
                </a:path>
              </a:pathLst>
            </a:custGeom>
            <a:ln w="1829" cap="flat">
              <a:miter lim="127000"/>
            </a:ln>
          </p:spPr>
          <p:style>
            <a:lnRef idx="1">
              <a:srgbClr val="000000"/>
            </a:lnRef>
            <a:fillRef idx="0">
              <a:srgbClr val="000000">
                <a:alpha val="0"/>
              </a:srgbClr>
            </a:fillRef>
            <a:effectRef idx="0">
              <a:scrgbClr r="0" g="0" b="0"/>
            </a:effectRef>
            <a:fontRef idx="none"/>
          </p:style>
          <p:txBody>
            <a:bodyPr/>
            <a:lstStyle/>
            <a:p>
              <a:endParaRPr lang="en-GB"/>
            </a:p>
          </p:txBody>
        </p:sp>
        <p:sp>
          <p:nvSpPr>
            <p:cNvPr id="34" name="Shape 761"/>
            <p:cNvSpPr/>
            <p:nvPr/>
          </p:nvSpPr>
          <p:spPr>
            <a:xfrm>
              <a:off x="4722683" y="447848"/>
              <a:ext cx="123939" cy="123927"/>
            </a:xfrm>
            <a:custGeom>
              <a:avLst/>
              <a:gdLst/>
              <a:ahLst/>
              <a:cxnLst/>
              <a:rect l="0" t="0" r="0" b="0"/>
              <a:pathLst>
                <a:path w="123939" h="123927">
                  <a:moveTo>
                    <a:pt x="61976" y="0"/>
                  </a:moveTo>
                  <a:cubicBezTo>
                    <a:pt x="96190" y="0"/>
                    <a:pt x="123939" y="27737"/>
                    <a:pt x="123939" y="61963"/>
                  </a:cubicBezTo>
                  <a:cubicBezTo>
                    <a:pt x="123939" y="96190"/>
                    <a:pt x="96190" y="123927"/>
                    <a:pt x="61976" y="123927"/>
                  </a:cubicBezTo>
                  <a:cubicBezTo>
                    <a:pt x="27749" y="123927"/>
                    <a:pt x="0" y="96190"/>
                    <a:pt x="0" y="61963"/>
                  </a:cubicBezTo>
                  <a:cubicBezTo>
                    <a:pt x="0" y="27737"/>
                    <a:pt x="27749" y="0"/>
                    <a:pt x="61976" y="0"/>
                  </a:cubicBezTo>
                  <a:close/>
                </a:path>
              </a:pathLst>
            </a:custGeom>
            <a:ln w="0" cap="flat">
              <a:miter lim="127000"/>
            </a:ln>
          </p:spPr>
          <p:style>
            <a:lnRef idx="0">
              <a:srgbClr val="000000">
                <a:alpha val="0"/>
              </a:srgbClr>
            </a:lnRef>
            <a:fillRef idx="1">
              <a:srgbClr val="662282"/>
            </a:fillRef>
            <a:effectRef idx="0">
              <a:scrgbClr r="0" g="0" b="0"/>
            </a:effectRef>
            <a:fontRef idx="none"/>
          </p:style>
          <p:txBody>
            <a:bodyPr/>
            <a:lstStyle/>
            <a:p>
              <a:endParaRPr lang="en-GB"/>
            </a:p>
          </p:txBody>
        </p:sp>
        <p:sp>
          <p:nvSpPr>
            <p:cNvPr id="35" name="Shape 762"/>
            <p:cNvSpPr/>
            <p:nvPr/>
          </p:nvSpPr>
          <p:spPr>
            <a:xfrm>
              <a:off x="4943019" y="450350"/>
              <a:ext cx="123939" cy="123927"/>
            </a:xfrm>
            <a:custGeom>
              <a:avLst/>
              <a:gdLst/>
              <a:ahLst/>
              <a:cxnLst/>
              <a:rect l="0" t="0" r="0" b="0"/>
              <a:pathLst>
                <a:path w="123939" h="123927">
                  <a:moveTo>
                    <a:pt x="61976" y="0"/>
                  </a:moveTo>
                  <a:cubicBezTo>
                    <a:pt x="96190" y="0"/>
                    <a:pt x="123939" y="27737"/>
                    <a:pt x="123939" y="61963"/>
                  </a:cubicBezTo>
                  <a:cubicBezTo>
                    <a:pt x="123939" y="96190"/>
                    <a:pt x="96190" y="123927"/>
                    <a:pt x="61976" y="123927"/>
                  </a:cubicBezTo>
                  <a:cubicBezTo>
                    <a:pt x="27749" y="123927"/>
                    <a:pt x="0" y="96190"/>
                    <a:pt x="0" y="61963"/>
                  </a:cubicBezTo>
                  <a:cubicBezTo>
                    <a:pt x="0" y="27737"/>
                    <a:pt x="27749" y="0"/>
                    <a:pt x="61976" y="0"/>
                  </a:cubicBezTo>
                  <a:close/>
                </a:path>
              </a:pathLst>
            </a:custGeom>
            <a:ln w="0" cap="flat">
              <a:miter lim="127000"/>
            </a:ln>
          </p:spPr>
          <p:style>
            <a:lnRef idx="0">
              <a:srgbClr val="000000">
                <a:alpha val="0"/>
              </a:srgbClr>
            </a:lnRef>
            <a:fillRef idx="1">
              <a:srgbClr val="662282"/>
            </a:fillRef>
            <a:effectRef idx="0">
              <a:scrgbClr r="0" g="0" b="0"/>
            </a:effectRef>
            <a:fontRef idx="none"/>
          </p:style>
          <p:txBody>
            <a:bodyPr/>
            <a:lstStyle/>
            <a:p>
              <a:endParaRPr lang="en-GB"/>
            </a:p>
          </p:txBody>
        </p:sp>
        <p:sp>
          <p:nvSpPr>
            <p:cNvPr id="36" name="Shape 763"/>
            <p:cNvSpPr/>
            <p:nvPr/>
          </p:nvSpPr>
          <p:spPr>
            <a:xfrm>
              <a:off x="4739151" y="675014"/>
              <a:ext cx="315049" cy="51079"/>
            </a:xfrm>
            <a:custGeom>
              <a:avLst/>
              <a:gdLst/>
              <a:ahLst/>
              <a:cxnLst/>
              <a:rect l="0" t="0" r="0" b="0"/>
              <a:pathLst>
                <a:path w="315049" h="51079">
                  <a:moveTo>
                    <a:pt x="0" y="25"/>
                  </a:moveTo>
                  <a:cubicBezTo>
                    <a:pt x="10401" y="0"/>
                    <a:pt x="18948" y="1448"/>
                    <a:pt x="25946" y="3645"/>
                  </a:cubicBezTo>
                  <a:cubicBezTo>
                    <a:pt x="32957" y="5855"/>
                    <a:pt x="38036" y="8509"/>
                    <a:pt x="41910" y="10211"/>
                  </a:cubicBezTo>
                  <a:cubicBezTo>
                    <a:pt x="44526" y="11379"/>
                    <a:pt x="46673" y="12230"/>
                    <a:pt x="49149" y="12916"/>
                  </a:cubicBezTo>
                  <a:cubicBezTo>
                    <a:pt x="52451" y="13818"/>
                    <a:pt x="56490" y="14503"/>
                    <a:pt x="62992" y="14529"/>
                  </a:cubicBezTo>
                  <a:cubicBezTo>
                    <a:pt x="70307" y="14503"/>
                    <a:pt x="74485" y="13640"/>
                    <a:pt x="78054" y="12560"/>
                  </a:cubicBezTo>
                  <a:cubicBezTo>
                    <a:pt x="81598" y="11468"/>
                    <a:pt x="84899" y="9817"/>
                    <a:pt x="90018" y="7506"/>
                  </a:cubicBezTo>
                  <a:cubicBezTo>
                    <a:pt x="93396" y="5994"/>
                    <a:pt x="97524" y="4305"/>
                    <a:pt x="102426" y="2946"/>
                  </a:cubicBezTo>
                  <a:cubicBezTo>
                    <a:pt x="108979" y="1130"/>
                    <a:pt x="116739" y="13"/>
                    <a:pt x="125997" y="25"/>
                  </a:cubicBezTo>
                  <a:cubicBezTo>
                    <a:pt x="136398" y="0"/>
                    <a:pt x="144945" y="1448"/>
                    <a:pt x="151943" y="3645"/>
                  </a:cubicBezTo>
                  <a:cubicBezTo>
                    <a:pt x="158953" y="5855"/>
                    <a:pt x="164033" y="8509"/>
                    <a:pt x="167907" y="10211"/>
                  </a:cubicBezTo>
                  <a:cubicBezTo>
                    <a:pt x="170523" y="11379"/>
                    <a:pt x="172669" y="12230"/>
                    <a:pt x="175146" y="12916"/>
                  </a:cubicBezTo>
                  <a:cubicBezTo>
                    <a:pt x="178435" y="13818"/>
                    <a:pt x="182486" y="14503"/>
                    <a:pt x="188989" y="14529"/>
                  </a:cubicBezTo>
                  <a:cubicBezTo>
                    <a:pt x="196304" y="14503"/>
                    <a:pt x="200495" y="13640"/>
                    <a:pt x="204051" y="12560"/>
                  </a:cubicBezTo>
                  <a:cubicBezTo>
                    <a:pt x="207607" y="11468"/>
                    <a:pt x="210909" y="9817"/>
                    <a:pt x="216027" y="7506"/>
                  </a:cubicBezTo>
                  <a:cubicBezTo>
                    <a:pt x="219405" y="5994"/>
                    <a:pt x="223533" y="4305"/>
                    <a:pt x="228435" y="2946"/>
                  </a:cubicBezTo>
                  <a:cubicBezTo>
                    <a:pt x="234988" y="1130"/>
                    <a:pt x="242760" y="13"/>
                    <a:pt x="252019" y="25"/>
                  </a:cubicBezTo>
                  <a:cubicBezTo>
                    <a:pt x="262420" y="0"/>
                    <a:pt x="270967" y="1435"/>
                    <a:pt x="277978" y="3645"/>
                  </a:cubicBezTo>
                  <a:cubicBezTo>
                    <a:pt x="284988" y="5855"/>
                    <a:pt x="290068" y="8509"/>
                    <a:pt x="293941" y="10211"/>
                  </a:cubicBezTo>
                  <a:cubicBezTo>
                    <a:pt x="296558" y="11379"/>
                    <a:pt x="298717" y="12230"/>
                    <a:pt x="301193" y="12916"/>
                  </a:cubicBezTo>
                  <a:cubicBezTo>
                    <a:pt x="304495" y="13818"/>
                    <a:pt x="308547" y="14503"/>
                    <a:pt x="315049" y="14529"/>
                  </a:cubicBezTo>
                  <a:lnTo>
                    <a:pt x="315049" y="51054"/>
                  </a:lnTo>
                  <a:cubicBezTo>
                    <a:pt x="304635" y="51079"/>
                    <a:pt x="296088" y="49644"/>
                    <a:pt x="289090" y="47434"/>
                  </a:cubicBezTo>
                  <a:cubicBezTo>
                    <a:pt x="282080" y="45225"/>
                    <a:pt x="277000" y="42583"/>
                    <a:pt x="273126" y="40881"/>
                  </a:cubicBezTo>
                  <a:cubicBezTo>
                    <a:pt x="270497" y="39713"/>
                    <a:pt x="268351" y="38862"/>
                    <a:pt x="265862" y="38176"/>
                  </a:cubicBezTo>
                  <a:cubicBezTo>
                    <a:pt x="262573" y="37274"/>
                    <a:pt x="258509" y="36576"/>
                    <a:pt x="252019" y="36563"/>
                  </a:cubicBezTo>
                  <a:cubicBezTo>
                    <a:pt x="244691" y="36589"/>
                    <a:pt x="240500" y="37440"/>
                    <a:pt x="236944" y="38532"/>
                  </a:cubicBezTo>
                  <a:cubicBezTo>
                    <a:pt x="233400" y="39624"/>
                    <a:pt x="230099" y="41262"/>
                    <a:pt x="224968" y="43586"/>
                  </a:cubicBezTo>
                  <a:cubicBezTo>
                    <a:pt x="221590" y="45085"/>
                    <a:pt x="217462" y="46787"/>
                    <a:pt x="212560" y="48133"/>
                  </a:cubicBezTo>
                  <a:cubicBezTo>
                    <a:pt x="206007" y="49962"/>
                    <a:pt x="198234" y="51067"/>
                    <a:pt x="188989" y="51054"/>
                  </a:cubicBezTo>
                  <a:cubicBezTo>
                    <a:pt x="178588" y="51079"/>
                    <a:pt x="170028" y="49644"/>
                    <a:pt x="163030" y="47434"/>
                  </a:cubicBezTo>
                  <a:cubicBezTo>
                    <a:pt x="156032" y="45225"/>
                    <a:pt x="150952" y="42570"/>
                    <a:pt x="147079" y="40868"/>
                  </a:cubicBezTo>
                  <a:cubicBezTo>
                    <a:pt x="144463" y="39713"/>
                    <a:pt x="142316" y="38862"/>
                    <a:pt x="139827" y="38164"/>
                  </a:cubicBezTo>
                  <a:cubicBezTo>
                    <a:pt x="136538" y="37274"/>
                    <a:pt x="132486" y="36576"/>
                    <a:pt x="125997" y="36563"/>
                  </a:cubicBezTo>
                  <a:cubicBezTo>
                    <a:pt x="118682" y="36589"/>
                    <a:pt x="114491" y="37440"/>
                    <a:pt x="110935" y="38532"/>
                  </a:cubicBezTo>
                  <a:cubicBezTo>
                    <a:pt x="107391" y="39624"/>
                    <a:pt x="104089" y="41262"/>
                    <a:pt x="98971" y="43574"/>
                  </a:cubicBezTo>
                  <a:cubicBezTo>
                    <a:pt x="95580" y="45085"/>
                    <a:pt x="91465" y="46787"/>
                    <a:pt x="86551" y="48133"/>
                  </a:cubicBezTo>
                  <a:cubicBezTo>
                    <a:pt x="80010" y="49962"/>
                    <a:pt x="72238" y="51067"/>
                    <a:pt x="62992" y="51054"/>
                  </a:cubicBezTo>
                  <a:cubicBezTo>
                    <a:pt x="52591" y="51079"/>
                    <a:pt x="44044" y="49644"/>
                    <a:pt x="37046" y="47434"/>
                  </a:cubicBezTo>
                  <a:cubicBezTo>
                    <a:pt x="30035" y="45225"/>
                    <a:pt x="24955" y="42570"/>
                    <a:pt x="21082" y="40868"/>
                  </a:cubicBezTo>
                  <a:cubicBezTo>
                    <a:pt x="18466" y="39713"/>
                    <a:pt x="16320" y="38862"/>
                    <a:pt x="13843" y="38164"/>
                  </a:cubicBezTo>
                  <a:cubicBezTo>
                    <a:pt x="10541" y="37274"/>
                    <a:pt x="6502" y="36576"/>
                    <a:pt x="0" y="36563"/>
                  </a:cubicBezTo>
                  <a:lnTo>
                    <a:pt x="0" y="25"/>
                  </a:lnTo>
                  <a:close/>
                </a:path>
              </a:pathLst>
            </a:custGeom>
            <a:ln w="0" cap="flat">
              <a:miter lim="127000"/>
            </a:ln>
          </p:spPr>
          <p:style>
            <a:lnRef idx="0">
              <a:srgbClr val="000000">
                <a:alpha val="0"/>
              </a:srgbClr>
            </a:lnRef>
            <a:fillRef idx="1">
              <a:srgbClr val="662282"/>
            </a:fillRef>
            <a:effectRef idx="0">
              <a:scrgbClr r="0" g="0" b="0"/>
            </a:effectRef>
            <a:fontRef idx="none"/>
          </p:style>
          <p:txBody>
            <a:bodyPr/>
            <a:lstStyle/>
            <a:p>
              <a:endParaRPr lang="en-GB"/>
            </a:p>
          </p:txBody>
        </p:sp>
        <p:sp>
          <p:nvSpPr>
            <p:cNvPr id="37" name="Shape 764"/>
            <p:cNvSpPr/>
            <p:nvPr/>
          </p:nvSpPr>
          <p:spPr>
            <a:xfrm>
              <a:off x="4658673" y="401603"/>
              <a:ext cx="182347" cy="144628"/>
            </a:xfrm>
            <a:custGeom>
              <a:avLst/>
              <a:gdLst/>
              <a:ahLst/>
              <a:cxnLst/>
              <a:rect l="0" t="0" r="0" b="0"/>
              <a:pathLst>
                <a:path w="182347" h="144628">
                  <a:moveTo>
                    <a:pt x="157467" y="0"/>
                  </a:moveTo>
                  <a:lnTo>
                    <a:pt x="182347" y="36106"/>
                  </a:lnTo>
                  <a:lnTo>
                    <a:pt x="24879" y="144628"/>
                  </a:lnTo>
                  <a:lnTo>
                    <a:pt x="0" y="108534"/>
                  </a:lnTo>
                  <a:lnTo>
                    <a:pt x="157467" y="0"/>
                  </a:lnTo>
                  <a:close/>
                </a:path>
              </a:pathLst>
            </a:custGeom>
            <a:ln w="0" cap="flat">
              <a:miter lim="127000"/>
            </a:ln>
          </p:spPr>
          <p:style>
            <a:lnRef idx="0">
              <a:srgbClr val="000000">
                <a:alpha val="0"/>
              </a:srgbClr>
            </a:lnRef>
            <a:fillRef idx="1">
              <a:srgbClr val="662282"/>
            </a:fillRef>
            <a:effectRef idx="0">
              <a:scrgbClr r="0" g="0" b="0"/>
            </a:effectRef>
            <a:fontRef idx="none"/>
          </p:style>
          <p:txBody>
            <a:bodyPr/>
            <a:lstStyle/>
            <a:p>
              <a:endParaRPr lang="en-GB"/>
            </a:p>
          </p:txBody>
        </p:sp>
        <p:sp>
          <p:nvSpPr>
            <p:cNvPr id="38" name="Shape 765"/>
            <p:cNvSpPr/>
            <p:nvPr/>
          </p:nvSpPr>
          <p:spPr>
            <a:xfrm>
              <a:off x="4953536" y="401603"/>
              <a:ext cx="182347" cy="144628"/>
            </a:xfrm>
            <a:custGeom>
              <a:avLst/>
              <a:gdLst/>
              <a:ahLst/>
              <a:cxnLst/>
              <a:rect l="0" t="0" r="0" b="0"/>
              <a:pathLst>
                <a:path w="182347" h="144628">
                  <a:moveTo>
                    <a:pt x="24879" y="0"/>
                  </a:moveTo>
                  <a:lnTo>
                    <a:pt x="182347" y="108534"/>
                  </a:lnTo>
                  <a:lnTo>
                    <a:pt x="157468" y="144628"/>
                  </a:lnTo>
                  <a:lnTo>
                    <a:pt x="0" y="36106"/>
                  </a:lnTo>
                  <a:lnTo>
                    <a:pt x="24879" y="0"/>
                  </a:lnTo>
                  <a:close/>
                </a:path>
              </a:pathLst>
            </a:custGeom>
            <a:ln w="0" cap="flat">
              <a:miter lim="127000"/>
            </a:ln>
          </p:spPr>
          <p:style>
            <a:lnRef idx="0">
              <a:srgbClr val="000000">
                <a:alpha val="0"/>
              </a:srgbClr>
            </a:lnRef>
            <a:fillRef idx="1">
              <a:srgbClr val="662282"/>
            </a:fillRef>
            <a:effectRef idx="0">
              <a:scrgbClr r="0" g="0" b="0"/>
            </a:effectRef>
            <a:fontRef idx="none"/>
          </p:style>
          <p:txBody>
            <a:bodyPr/>
            <a:lstStyle/>
            <a:p>
              <a:endParaRPr lang="en-GB"/>
            </a:p>
          </p:txBody>
        </p:sp>
        <p:sp>
          <p:nvSpPr>
            <p:cNvPr id="39" name="Shape 766"/>
            <p:cNvSpPr/>
            <p:nvPr/>
          </p:nvSpPr>
          <p:spPr>
            <a:xfrm>
              <a:off x="5502947" y="324827"/>
              <a:ext cx="326174" cy="650873"/>
            </a:xfrm>
            <a:custGeom>
              <a:avLst/>
              <a:gdLst/>
              <a:ahLst/>
              <a:cxnLst/>
              <a:rect l="0" t="0" r="0" b="0"/>
              <a:pathLst>
                <a:path w="326174" h="650873">
                  <a:moveTo>
                    <a:pt x="95648" y="1352"/>
                  </a:moveTo>
                  <a:cubicBezTo>
                    <a:pt x="98339" y="1802"/>
                    <a:pt x="99975" y="2588"/>
                    <a:pt x="99975" y="2588"/>
                  </a:cubicBezTo>
                  <a:cubicBezTo>
                    <a:pt x="195504" y="11161"/>
                    <a:pt x="129756" y="242694"/>
                    <a:pt x="161557" y="234503"/>
                  </a:cubicBezTo>
                  <a:cubicBezTo>
                    <a:pt x="193345" y="226299"/>
                    <a:pt x="252324" y="393266"/>
                    <a:pt x="252324" y="393266"/>
                  </a:cubicBezTo>
                  <a:lnTo>
                    <a:pt x="326174" y="582597"/>
                  </a:lnTo>
                  <a:lnTo>
                    <a:pt x="185700" y="650873"/>
                  </a:lnTo>
                  <a:cubicBezTo>
                    <a:pt x="185700" y="650873"/>
                    <a:pt x="168910" y="601177"/>
                    <a:pt x="115011" y="577187"/>
                  </a:cubicBezTo>
                  <a:cubicBezTo>
                    <a:pt x="61113" y="553210"/>
                    <a:pt x="29502" y="461871"/>
                    <a:pt x="18796" y="402752"/>
                  </a:cubicBezTo>
                  <a:cubicBezTo>
                    <a:pt x="0" y="327099"/>
                    <a:pt x="28346" y="129956"/>
                    <a:pt x="58662" y="36612"/>
                  </a:cubicBezTo>
                  <a:cubicBezTo>
                    <a:pt x="70015" y="1664"/>
                    <a:pt x="87577" y="0"/>
                    <a:pt x="95648" y="1352"/>
                  </a:cubicBezTo>
                  <a:close/>
                </a:path>
              </a:pathLst>
            </a:custGeom>
            <a:ln w="0" cap="flat">
              <a:miter lim="127000"/>
            </a:ln>
          </p:spPr>
          <p:style>
            <a:lnRef idx="0">
              <a:srgbClr val="000000">
                <a:alpha val="0"/>
              </a:srgbClr>
            </a:lnRef>
            <a:fillRef idx="1">
              <a:srgbClr val="662282"/>
            </a:fillRef>
            <a:effectRef idx="0">
              <a:scrgbClr r="0" g="0" b="0"/>
            </a:effectRef>
            <a:fontRef idx="none"/>
          </p:style>
          <p:txBody>
            <a:bodyPr/>
            <a:lstStyle/>
            <a:p>
              <a:endParaRPr lang="en-GB"/>
            </a:p>
          </p:txBody>
        </p:sp>
        <p:sp>
          <p:nvSpPr>
            <p:cNvPr id="40" name="Shape 767"/>
            <p:cNvSpPr/>
            <p:nvPr/>
          </p:nvSpPr>
          <p:spPr>
            <a:xfrm>
              <a:off x="5632524" y="134666"/>
              <a:ext cx="412674" cy="812909"/>
            </a:xfrm>
            <a:custGeom>
              <a:avLst/>
              <a:gdLst/>
              <a:ahLst/>
              <a:cxnLst/>
              <a:rect l="0" t="0" r="0" b="0"/>
              <a:pathLst>
                <a:path w="412674" h="812909">
                  <a:moveTo>
                    <a:pt x="408156" y="0"/>
                  </a:moveTo>
                  <a:lnTo>
                    <a:pt x="412674" y="282"/>
                  </a:lnTo>
                  <a:lnTo>
                    <a:pt x="412674" y="62143"/>
                  </a:lnTo>
                  <a:lnTo>
                    <a:pt x="374700" y="62593"/>
                  </a:lnTo>
                  <a:cubicBezTo>
                    <a:pt x="351860" y="65140"/>
                    <a:pt x="328924" y="70017"/>
                    <a:pt x="306159" y="77383"/>
                  </a:cubicBezTo>
                  <a:cubicBezTo>
                    <a:pt x="237871" y="99481"/>
                    <a:pt x="181381" y="140629"/>
                    <a:pt x="140297" y="193143"/>
                  </a:cubicBezTo>
                  <a:cubicBezTo>
                    <a:pt x="99225" y="245645"/>
                    <a:pt x="73723" y="309488"/>
                    <a:pt x="67856" y="376607"/>
                  </a:cubicBezTo>
                  <a:cubicBezTo>
                    <a:pt x="63945" y="421375"/>
                    <a:pt x="68732" y="467578"/>
                    <a:pt x="83451" y="513120"/>
                  </a:cubicBezTo>
                  <a:cubicBezTo>
                    <a:pt x="105562" y="581395"/>
                    <a:pt x="146698" y="637884"/>
                    <a:pt x="199212" y="678982"/>
                  </a:cubicBezTo>
                  <a:cubicBezTo>
                    <a:pt x="251727" y="720054"/>
                    <a:pt x="315570" y="745542"/>
                    <a:pt x="382689" y="751410"/>
                  </a:cubicBezTo>
                  <a:lnTo>
                    <a:pt x="412674" y="751054"/>
                  </a:lnTo>
                  <a:lnTo>
                    <a:pt x="412674" y="812909"/>
                  </a:lnTo>
                  <a:lnTo>
                    <a:pt x="357765" y="809482"/>
                  </a:lnTo>
                  <a:cubicBezTo>
                    <a:pt x="338211" y="806806"/>
                    <a:pt x="318960" y="802715"/>
                    <a:pt x="300165" y="797282"/>
                  </a:cubicBezTo>
                  <a:cubicBezTo>
                    <a:pt x="224955" y="775553"/>
                    <a:pt x="156857" y="732410"/>
                    <a:pt x="105016" y="672467"/>
                  </a:cubicBezTo>
                  <a:cubicBezTo>
                    <a:pt x="70447" y="632513"/>
                    <a:pt x="43142" y="585065"/>
                    <a:pt x="25895" y="531738"/>
                  </a:cubicBezTo>
                  <a:cubicBezTo>
                    <a:pt x="0" y="451741"/>
                    <a:pt x="254" y="369279"/>
                    <a:pt x="21984" y="294095"/>
                  </a:cubicBezTo>
                  <a:cubicBezTo>
                    <a:pt x="43726" y="218886"/>
                    <a:pt x="86868" y="150788"/>
                    <a:pt x="146799" y="98934"/>
                  </a:cubicBezTo>
                  <a:cubicBezTo>
                    <a:pt x="186753" y="64377"/>
                    <a:pt x="234200" y="37060"/>
                    <a:pt x="287528" y="19814"/>
                  </a:cubicBezTo>
                  <a:cubicBezTo>
                    <a:pt x="327527" y="6866"/>
                    <a:pt x="368141" y="456"/>
                    <a:pt x="408156" y="0"/>
                  </a:cubicBezTo>
                  <a:close/>
                </a:path>
              </a:pathLst>
            </a:custGeom>
            <a:ln w="0" cap="flat">
              <a:miter lim="127000"/>
            </a:ln>
          </p:spPr>
          <p:style>
            <a:lnRef idx="0">
              <a:srgbClr val="000000">
                <a:alpha val="0"/>
              </a:srgbClr>
            </a:lnRef>
            <a:fillRef idx="1">
              <a:srgbClr val="662282"/>
            </a:fillRef>
            <a:effectRef idx="0">
              <a:scrgbClr r="0" g="0" b="0"/>
            </a:effectRef>
            <a:fontRef idx="none"/>
          </p:style>
          <p:txBody>
            <a:bodyPr/>
            <a:lstStyle/>
            <a:p>
              <a:endParaRPr lang="en-GB"/>
            </a:p>
          </p:txBody>
        </p:sp>
        <p:sp>
          <p:nvSpPr>
            <p:cNvPr id="41" name="Shape 768"/>
            <p:cNvSpPr/>
            <p:nvPr/>
          </p:nvSpPr>
          <p:spPr>
            <a:xfrm>
              <a:off x="6045198" y="134948"/>
              <a:ext cx="412673" cy="812909"/>
            </a:xfrm>
            <a:custGeom>
              <a:avLst/>
              <a:gdLst/>
              <a:ahLst/>
              <a:cxnLst/>
              <a:rect l="0" t="0" r="0" b="0"/>
              <a:pathLst>
                <a:path w="412673" h="812909">
                  <a:moveTo>
                    <a:pt x="0" y="0"/>
                  </a:moveTo>
                  <a:lnTo>
                    <a:pt x="54901" y="3428"/>
                  </a:lnTo>
                  <a:cubicBezTo>
                    <a:pt x="74456" y="6104"/>
                    <a:pt x="93709" y="10197"/>
                    <a:pt x="112509" y="15632"/>
                  </a:cubicBezTo>
                  <a:cubicBezTo>
                    <a:pt x="187719" y="37362"/>
                    <a:pt x="255803" y="80504"/>
                    <a:pt x="307657" y="140448"/>
                  </a:cubicBezTo>
                  <a:cubicBezTo>
                    <a:pt x="342214" y="180402"/>
                    <a:pt x="369532" y="227850"/>
                    <a:pt x="386778" y="281177"/>
                  </a:cubicBezTo>
                  <a:cubicBezTo>
                    <a:pt x="412673" y="361174"/>
                    <a:pt x="412420" y="443635"/>
                    <a:pt x="390677" y="518819"/>
                  </a:cubicBezTo>
                  <a:cubicBezTo>
                    <a:pt x="368947" y="594029"/>
                    <a:pt x="325806" y="662126"/>
                    <a:pt x="265861" y="713967"/>
                  </a:cubicBezTo>
                  <a:cubicBezTo>
                    <a:pt x="225907" y="748537"/>
                    <a:pt x="178473" y="775842"/>
                    <a:pt x="125146" y="793088"/>
                  </a:cubicBezTo>
                  <a:cubicBezTo>
                    <a:pt x="85141" y="806042"/>
                    <a:pt x="44523" y="812453"/>
                    <a:pt x="4508" y="812909"/>
                  </a:cubicBezTo>
                  <a:lnTo>
                    <a:pt x="0" y="812627"/>
                  </a:lnTo>
                  <a:lnTo>
                    <a:pt x="0" y="750772"/>
                  </a:lnTo>
                  <a:lnTo>
                    <a:pt x="37974" y="750321"/>
                  </a:lnTo>
                  <a:cubicBezTo>
                    <a:pt x="60813" y="747775"/>
                    <a:pt x="83750" y="742898"/>
                    <a:pt x="106514" y="735532"/>
                  </a:cubicBezTo>
                  <a:cubicBezTo>
                    <a:pt x="174790" y="713422"/>
                    <a:pt x="231292" y="672286"/>
                    <a:pt x="272376" y="619772"/>
                  </a:cubicBezTo>
                  <a:cubicBezTo>
                    <a:pt x="313448" y="567270"/>
                    <a:pt x="338950" y="503414"/>
                    <a:pt x="344818" y="436294"/>
                  </a:cubicBezTo>
                  <a:cubicBezTo>
                    <a:pt x="348729" y="391540"/>
                    <a:pt x="343941" y="345337"/>
                    <a:pt x="329222" y="299795"/>
                  </a:cubicBezTo>
                  <a:cubicBezTo>
                    <a:pt x="307111" y="231520"/>
                    <a:pt x="265976" y="175030"/>
                    <a:pt x="213461" y="133933"/>
                  </a:cubicBezTo>
                  <a:cubicBezTo>
                    <a:pt x="160947" y="92861"/>
                    <a:pt x="97104" y="67359"/>
                    <a:pt x="29984" y="61505"/>
                  </a:cubicBezTo>
                  <a:lnTo>
                    <a:pt x="0" y="61861"/>
                  </a:lnTo>
                  <a:lnTo>
                    <a:pt x="0" y="0"/>
                  </a:lnTo>
                  <a:close/>
                </a:path>
              </a:pathLst>
            </a:custGeom>
            <a:ln w="0" cap="flat">
              <a:miter lim="127000"/>
            </a:ln>
          </p:spPr>
          <p:style>
            <a:lnRef idx="0">
              <a:srgbClr val="000000">
                <a:alpha val="0"/>
              </a:srgbClr>
            </a:lnRef>
            <a:fillRef idx="1">
              <a:srgbClr val="662282"/>
            </a:fillRef>
            <a:effectRef idx="0">
              <a:scrgbClr r="0" g="0" b="0"/>
            </a:effectRef>
            <a:fontRef idx="none"/>
          </p:style>
          <p:txBody>
            <a:bodyPr/>
            <a:lstStyle/>
            <a:p>
              <a:endParaRPr lang="en-GB"/>
            </a:p>
          </p:txBody>
        </p:sp>
        <p:sp>
          <p:nvSpPr>
            <p:cNvPr id="42" name="Shape 769"/>
            <p:cNvSpPr/>
            <p:nvPr/>
          </p:nvSpPr>
          <p:spPr>
            <a:xfrm>
              <a:off x="5810417" y="463930"/>
              <a:ext cx="179743" cy="131178"/>
            </a:xfrm>
            <a:custGeom>
              <a:avLst/>
              <a:gdLst/>
              <a:ahLst/>
              <a:cxnLst/>
              <a:rect l="0" t="0" r="0" b="0"/>
              <a:pathLst>
                <a:path w="179743" h="131178">
                  <a:moveTo>
                    <a:pt x="105740" y="4470"/>
                  </a:moveTo>
                  <a:cubicBezTo>
                    <a:pt x="139675" y="0"/>
                    <a:pt x="170802" y="23876"/>
                    <a:pt x="175273" y="57810"/>
                  </a:cubicBezTo>
                  <a:cubicBezTo>
                    <a:pt x="179743" y="91745"/>
                    <a:pt x="155867" y="122872"/>
                    <a:pt x="121932" y="127343"/>
                  </a:cubicBezTo>
                  <a:cubicBezTo>
                    <a:pt x="92799" y="131178"/>
                    <a:pt x="65786" y="114084"/>
                    <a:pt x="55880" y="87719"/>
                  </a:cubicBezTo>
                  <a:cubicBezTo>
                    <a:pt x="49581" y="95288"/>
                    <a:pt x="43942" y="103543"/>
                    <a:pt x="39294" y="112611"/>
                  </a:cubicBezTo>
                  <a:cubicBezTo>
                    <a:pt x="26251" y="106007"/>
                    <a:pt x="13145" y="99530"/>
                    <a:pt x="0" y="93142"/>
                  </a:cubicBezTo>
                  <a:cubicBezTo>
                    <a:pt x="18326" y="57124"/>
                    <a:pt x="47384" y="29807"/>
                    <a:pt x="81458" y="13106"/>
                  </a:cubicBezTo>
                  <a:cubicBezTo>
                    <a:pt x="86258" y="10160"/>
                    <a:pt x="91503" y="7874"/>
                    <a:pt x="97091" y="6312"/>
                  </a:cubicBezTo>
                  <a:cubicBezTo>
                    <a:pt x="97765" y="6058"/>
                    <a:pt x="98399" y="5741"/>
                    <a:pt x="99060" y="5486"/>
                  </a:cubicBezTo>
                  <a:lnTo>
                    <a:pt x="99149" y="5715"/>
                  </a:lnTo>
                  <a:cubicBezTo>
                    <a:pt x="101308" y="5194"/>
                    <a:pt x="103492" y="4763"/>
                    <a:pt x="105740" y="4470"/>
                  </a:cubicBezTo>
                  <a:close/>
                </a:path>
              </a:pathLst>
            </a:custGeom>
            <a:ln w="0" cap="flat">
              <a:miter lim="127000"/>
            </a:ln>
          </p:spPr>
          <p:style>
            <a:lnRef idx="0">
              <a:srgbClr val="000000">
                <a:alpha val="0"/>
              </a:srgbClr>
            </a:lnRef>
            <a:fillRef idx="1">
              <a:srgbClr val="662282"/>
            </a:fillRef>
            <a:effectRef idx="0">
              <a:scrgbClr r="0" g="0" b="0"/>
            </a:effectRef>
            <a:fontRef idx="none"/>
          </p:style>
          <p:txBody>
            <a:bodyPr/>
            <a:lstStyle/>
            <a:p>
              <a:endParaRPr lang="en-GB"/>
            </a:p>
          </p:txBody>
        </p:sp>
        <p:sp>
          <p:nvSpPr>
            <p:cNvPr id="43" name="Shape 770"/>
            <p:cNvSpPr/>
            <p:nvPr/>
          </p:nvSpPr>
          <p:spPr>
            <a:xfrm>
              <a:off x="5921417" y="606955"/>
              <a:ext cx="354114" cy="160515"/>
            </a:xfrm>
            <a:custGeom>
              <a:avLst/>
              <a:gdLst/>
              <a:ahLst/>
              <a:cxnLst/>
              <a:rect l="0" t="0" r="0" b="0"/>
              <a:pathLst>
                <a:path w="354114" h="160515">
                  <a:moveTo>
                    <a:pt x="250685" y="102"/>
                  </a:moveTo>
                  <a:cubicBezTo>
                    <a:pt x="283096" y="0"/>
                    <a:pt x="317907" y="5473"/>
                    <a:pt x="354114" y="18504"/>
                  </a:cubicBezTo>
                  <a:lnTo>
                    <a:pt x="334340" y="73520"/>
                  </a:lnTo>
                  <a:cubicBezTo>
                    <a:pt x="304381" y="62764"/>
                    <a:pt x="276632" y="58509"/>
                    <a:pt x="250838" y="58560"/>
                  </a:cubicBezTo>
                  <a:cubicBezTo>
                    <a:pt x="225069" y="58636"/>
                    <a:pt x="201206" y="63068"/>
                    <a:pt x="179362" y="70129"/>
                  </a:cubicBezTo>
                  <a:cubicBezTo>
                    <a:pt x="143980" y="81559"/>
                    <a:pt x="113919" y="100063"/>
                    <a:pt x="91326" y="117539"/>
                  </a:cubicBezTo>
                  <a:cubicBezTo>
                    <a:pt x="68732" y="135001"/>
                    <a:pt x="53683" y="151333"/>
                    <a:pt x="48158" y="157708"/>
                  </a:cubicBezTo>
                  <a:cubicBezTo>
                    <a:pt x="46584" y="159524"/>
                    <a:pt x="45796" y="160515"/>
                    <a:pt x="45784" y="160515"/>
                  </a:cubicBezTo>
                  <a:lnTo>
                    <a:pt x="33858" y="150978"/>
                  </a:lnTo>
                  <a:lnTo>
                    <a:pt x="0" y="124168"/>
                  </a:lnTo>
                  <a:cubicBezTo>
                    <a:pt x="915" y="123025"/>
                    <a:pt x="16028" y="104051"/>
                    <a:pt x="43447" y="81052"/>
                  </a:cubicBezTo>
                  <a:cubicBezTo>
                    <a:pt x="70879" y="58089"/>
                    <a:pt x="110681" y="30937"/>
                    <a:pt x="161366" y="14503"/>
                  </a:cubicBezTo>
                  <a:cubicBezTo>
                    <a:pt x="188278" y="5791"/>
                    <a:pt x="218263" y="191"/>
                    <a:pt x="250685" y="102"/>
                  </a:cubicBezTo>
                  <a:close/>
                </a:path>
              </a:pathLst>
            </a:custGeom>
            <a:ln w="0" cap="flat">
              <a:miter lim="127000"/>
            </a:ln>
          </p:spPr>
          <p:style>
            <a:lnRef idx="0">
              <a:srgbClr val="000000">
                <a:alpha val="0"/>
              </a:srgbClr>
            </a:lnRef>
            <a:fillRef idx="1">
              <a:srgbClr val="662282"/>
            </a:fillRef>
            <a:effectRef idx="0">
              <a:scrgbClr r="0" g="0" b="0"/>
            </a:effectRef>
            <a:fontRef idx="none"/>
          </p:style>
          <p:txBody>
            <a:bodyPr/>
            <a:lstStyle/>
            <a:p>
              <a:endParaRPr lang="en-GB"/>
            </a:p>
          </p:txBody>
        </p:sp>
        <p:sp>
          <p:nvSpPr>
            <p:cNvPr id="44" name="Shape 771"/>
            <p:cNvSpPr/>
            <p:nvPr/>
          </p:nvSpPr>
          <p:spPr>
            <a:xfrm>
              <a:off x="6019170" y="419665"/>
              <a:ext cx="181649" cy="130762"/>
            </a:xfrm>
            <a:custGeom>
              <a:avLst/>
              <a:gdLst/>
              <a:ahLst/>
              <a:cxnLst/>
              <a:rect l="0" t="0" r="0" b="0"/>
              <a:pathLst>
                <a:path w="181649" h="130762">
                  <a:moveTo>
                    <a:pt x="117521" y="701"/>
                  </a:moveTo>
                  <a:cubicBezTo>
                    <a:pt x="141573" y="2802"/>
                    <a:pt x="163202" y="18951"/>
                    <a:pt x="171107" y="43374"/>
                  </a:cubicBezTo>
                  <a:cubicBezTo>
                    <a:pt x="181649" y="75937"/>
                    <a:pt x="163792" y="110874"/>
                    <a:pt x="131229" y="121402"/>
                  </a:cubicBezTo>
                  <a:cubicBezTo>
                    <a:pt x="102324" y="130762"/>
                    <a:pt x="71590" y="117720"/>
                    <a:pt x="57671" y="91900"/>
                  </a:cubicBezTo>
                  <a:cubicBezTo>
                    <a:pt x="51143" y="102187"/>
                    <a:pt x="45822" y="113440"/>
                    <a:pt x="42164" y="125581"/>
                  </a:cubicBezTo>
                  <a:cubicBezTo>
                    <a:pt x="28156" y="121453"/>
                    <a:pt x="14098" y="117440"/>
                    <a:pt x="0" y="113554"/>
                  </a:cubicBezTo>
                  <a:cubicBezTo>
                    <a:pt x="12103" y="72812"/>
                    <a:pt x="37618" y="39399"/>
                    <a:pt x="70422" y="16691"/>
                  </a:cubicBezTo>
                  <a:cubicBezTo>
                    <a:pt x="76772" y="10900"/>
                    <a:pt x="84366" y="6302"/>
                    <a:pt x="93079" y="3496"/>
                  </a:cubicBezTo>
                  <a:cubicBezTo>
                    <a:pt x="101216" y="860"/>
                    <a:pt x="109503" y="0"/>
                    <a:pt x="117521" y="701"/>
                  </a:cubicBezTo>
                  <a:close/>
                </a:path>
              </a:pathLst>
            </a:custGeom>
            <a:ln w="0" cap="flat">
              <a:miter lim="127000"/>
            </a:ln>
          </p:spPr>
          <p:style>
            <a:lnRef idx="0">
              <a:srgbClr val="000000">
                <a:alpha val="0"/>
              </a:srgbClr>
            </a:lnRef>
            <a:fillRef idx="1">
              <a:srgbClr val="662282"/>
            </a:fillRef>
            <a:effectRef idx="0">
              <a:scrgbClr r="0" g="0" b="0"/>
            </a:effectRef>
            <a:fontRef idx="none"/>
          </p:style>
          <p:txBody>
            <a:bodyPr/>
            <a:lstStyle/>
            <a:p>
              <a:endParaRPr lang="en-GB"/>
            </a:p>
          </p:txBody>
        </p:sp>
        <p:sp>
          <p:nvSpPr>
            <p:cNvPr id="45" name="Shape 772"/>
            <p:cNvSpPr/>
            <p:nvPr/>
          </p:nvSpPr>
          <p:spPr>
            <a:xfrm>
              <a:off x="5607293" y="573098"/>
              <a:ext cx="246545" cy="339014"/>
            </a:xfrm>
            <a:custGeom>
              <a:avLst/>
              <a:gdLst/>
              <a:ahLst/>
              <a:cxnLst/>
              <a:rect l="0" t="0" r="0" b="0"/>
              <a:pathLst>
                <a:path w="246545" h="339014">
                  <a:moveTo>
                    <a:pt x="80073" y="0"/>
                  </a:moveTo>
                  <a:cubicBezTo>
                    <a:pt x="96838" y="13"/>
                    <a:pt x="112966" y="5271"/>
                    <a:pt x="126378" y="14669"/>
                  </a:cubicBezTo>
                  <a:cubicBezTo>
                    <a:pt x="139776" y="24067"/>
                    <a:pt x="150520" y="37745"/>
                    <a:pt x="156185" y="54382"/>
                  </a:cubicBezTo>
                  <a:lnTo>
                    <a:pt x="242291" y="307455"/>
                  </a:lnTo>
                  <a:cubicBezTo>
                    <a:pt x="245173" y="315926"/>
                    <a:pt x="246545" y="324612"/>
                    <a:pt x="246545" y="333146"/>
                  </a:cubicBezTo>
                  <a:cubicBezTo>
                    <a:pt x="246545" y="335115"/>
                    <a:pt x="246469" y="337071"/>
                    <a:pt x="246329" y="339014"/>
                  </a:cubicBezTo>
                  <a:lnTo>
                    <a:pt x="209893" y="336347"/>
                  </a:lnTo>
                  <a:cubicBezTo>
                    <a:pt x="209969" y="335280"/>
                    <a:pt x="210007" y="334214"/>
                    <a:pt x="210007" y="333146"/>
                  </a:cubicBezTo>
                  <a:cubicBezTo>
                    <a:pt x="210007" y="328524"/>
                    <a:pt x="209271" y="323850"/>
                    <a:pt x="207696" y="319215"/>
                  </a:cubicBezTo>
                  <a:lnTo>
                    <a:pt x="121590" y="66155"/>
                  </a:lnTo>
                  <a:cubicBezTo>
                    <a:pt x="118491" y="57074"/>
                    <a:pt x="112750" y="49759"/>
                    <a:pt x="105385" y="44577"/>
                  </a:cubicBezTo>
                  <a:cubicBezTo>
                    <a:pt x="98031" y="39421"/>
                    <a:pt x="89129" y="36538"/>
                    <a:pt x="80073" y="36538"/>
                  </a:cubicBezTo>
                  <a:cubicBezTo>
                    <a:pt x="75450" y="36538"/>
                    <a:pt x="70790" y="37274"/>
                    <a:pt x="66154" y="38850"/>
                  </a:cubicBezTo>
                  <a:cubicBezTo>
                    <a:pt x="57074" y="41949"/>
                    <a:pt x="49759" y="47702"/>
                    <a:pt x="44577" y="55055"/>
                  </a:cubicBezTo>
                  <a:cubicBezTo>
                    <a:pt x="39421" y="62421"/>
                    <a:pt x="36538" y="71311"/>
                    <a:pt x="36538" y="80379"/>
                  </a:cubicBezTo>
                  <a:cubicBezTo>
                    <a:pt x="36538" y="85001"/>
                    <a:pt x="37274" y="89662"/>
                    <a:pt x="38849" y="94298"/>
                  </a:cubicBezTo>
                  <a:lnTo>
                    <a:pt x="66662" y="176035"/>
                  </a:lnTo>
                  <a:lnTo>
                    <a:pt x="32067" y="187808"/>
                  </a:lnTo>
                  <a:lnTo>
                    <a:pt x="4267" y="106071"/>
                  </a:lnTo>
                  <a:cubicBezTo>
                    <a:pt x="1384" y="97599"/>
                    <a:pt x="0" y="88913"/>
                    <a:pt x="0" y="80379"/>
                  </a:cubicBezTo>
                  <a:cubicBezTo>
                    <a:pt x="13" y="63615"/>
                    <a:pt x="5270" y="47485"/>
                    <a:pt x="14668" y="34075"/>
                  </a:cubicBezTo>
                  <a:cubicBezTo>
                    <a:pt x="24066" y="20663"/>
                    <a:pt x="37744" y="9919"/>
                    <a:pt x="54381" y="4267"/>
                  </a:cubicBezTo>
                  <a:cubicBezTo>
                    <a:pt x="62852" y="1384"/>
                    <a:pt x="71539" y="0"/>
                    <a:pt x="80073" y="0"/>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46" name="Shape 773"/>
            <p:cNvSpPr/>
            <p:nvPr/>
          </p:nvSpPr>
          <p:spPr>
            <a:xfrm>
              <a:off x="5613936" y="346115"/>
              <a:ext cx="64922" cy="256095"/>
            </a:xfrm>
            <a:custGeom>
              <a:avLst/>
              <a:gdLst/>
              <a:ahLst/>
              <a:cxnLst/>
              <a:rect l="0" t="0" r="0" b="0"/>
              <a:pathLst>
                <a:path w="64922" h="256095">
                  <a:moveTo>
                    <a:pt x="38481" y="0"/>
                  </a:moveTo>
                  <a:lnTo>
                    <a:pt x="64922" y="12471"/>
                  </a:lnTo>
                  <a:lnTo>
                    <a:pt x="64859" y="12598"/>
                  </a:lnTo>
                  <a:lnTo>
                    <a:pt x="64592" y="13183"/>
                  </a:lnTo>
                  <a:cubicBezTo>
                    <a:pt x="64338" y="13729"/>
                    <a:pt x="63970" y="14542"/>
                    <a:pt x="63500" y="15634"/>
                  </a:cubicBezTo>
                  <a:cubicBezTo>
                    <a:pt x="62547" y="17818"/>
                    <a:pt x="61151" y="21082"/>
                    <a:pt x="59474" y="25273"/>
                  </a:cubicBezTo>
                  <a:cubicBezTo>
                    <a:pt x="56134" y="33668"/>
                    <a:pt x="51626" y="45809"/>
                    <a:pt x="47130" y="60541"/>
                  </a:cubicBezTo>
                  <a:cubicBezTo>
                    <a:pt x="38125" y="89992"/>
                    <a:pt x="29210" y="129832"/>
                    <a:pt x="29223" y="170549"/>
                  </a:cubicBezTo>
                  <a:cubicBezTo>
                    <a:pt x="29223" y="196114"/>
                    <a:pt x="32715" y="221971"/>
                    <a:pt x="41580" y="245987"/>
                  </a:cubicBezTo>
                  <a:lnTo>
                    <a:pt x="14148" y="256095"/>
                  </a:lnTo>
                  <a:cubicBezTo>
                    <a:pt x="3810" y="228029"/>
                    <a:pt x="0" y="198742"/>
                    <a:pt x="0" y="170549"/>
                  </a:cubicBezTo>
                  <a:cubicBezTo>
                    <a:pt x="13" y="125616"/>
                    <a:pt x="9639" y="83300"/>
                    <a:pt x="19177" y="52006"/>
                  </a:cubicBezTo>
                  <a:cubicBezTo>
                    <a:pt x="28727" y="20713"/>
                    <a:pt x="38265" y="470"/>
                    <a:pt x="38481" y="0"/>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grpSp>
      <p:sp>
        <p:nvSpPr>
          <p:cNvPr id="47" name="Rectangle 46"/>
          <p:cNvSpPr/>
          <p:nvPr/>
        </p:nvSpPr>
        <p:spPr>
          <a:xfrm>
            <a:off x="2627290" y="2952620"/>
            <a:ext cx="6774287" cy="369332"/>
          </a:xfrm>
          <a:prstGeom prst="rect">
            <a:avLst/>
          </a:prstGeom>
        </p:spPr>
        <p:txBody>
          <a:bodyPr wrap="square">
            <a:spAutoFit/>
          </a:bodyPr>
          <a:lstStyle/>
          <a:p>
            <a:r>
              <a:rPr lang="en-GB" b="1" dirty="0">
                <a:solidFill>
                  <a:srgbClr val="000000"/>
                </a:solidFill>
                <a:latin typeface="Calibri" panose="020F0502020204030204" pitchFamily="34" charset="0"/>
                <a:ea typeface="Calibri" panose="020F0502020204030204" pitchFamily="34" charset="0"/>
                <a:cs typeface="Calibri" panose="020F0502020204030204" pitchFamily="34" charset="0"/>
              </a:rPr>
              <a:t>				</a:t>
            </a:r>
            <a:endParaRPr lang="en-GB" dirty="0"/>
          </a:p>
        </p:txBody>
      </p:sp>
      <p:sp>
        <p:nvSpPr>
          <p:cNvPr id="48" name="Rectangle 47"/>
          <p:cNvSpPr/>
          <p:nvPr/>
        </p:nvSpPr>
        <p:spPr>
          <a:xfrm>
            <a:off x="1329245" y="3427692"/>
            <a:ext cx="799001" cy="369332"/>
          </a:xfrm>
          <a:prstGeom prst="rect">
            <a:avLst/>
          </a:prstGeom>
        </p:spPr>
        <p:txBody>
          <a:bodyPr wrap="none">
            <a:spAutoFit/>
          </a:bodyPr>
          <a:lstStyle/>
          <a:p>
            <a:r>
              <a:rPr lang="en-GB" b="1" dirty="0">
                <a:solidFill>
                  <a:srgbClr val="000000"/>
                </a:solidFill>
                <a:latin typeface="Calibri" panose="020F0502020204030204" pitchFamily="34" charset="0"/>
                <a:ea typeface="Calibri" panose="020F0502020204030204" pitchFamily="34" charset="0"/>
                <a:cs typeface="Calibri" panose="020F0502020204030204" pitchFamily="34" charset="0"/>
              </a:rPr>
              <a:t>Happy</a:t>
            </a:r>
            <a:endParaRPr lang="en-GB" dirty="0"/>
          </a:p>
        </p:txBody>
      </p:sp>
      <p:sp>
        <p:nvSpPr>
          <p:cNvPr id="49" name="Rectangle 48"/>
          <p:cNvSpPr/>
          <p:nvPr/>
        </p:nvSpPr>
        <p:spPr>
          <a:xfrm>
            <a:off x="3031736" y="3434674"/>
            <a:ext cx="748346" cy="369332"/>
          </a:xfrm>
          <a:prstGeom prst="rect">
            <a:avLst/>
          </a:prstGeom>
        </p:spPr>
        <p:txBody>
          <a:bodyPr wrap="none">
            <a:spAutoFit/>
          </a:bodyPr>
          <a:lstStyle/>
          <a:p>
            <a:r>
              <a:rPr lang="en-GB" b="1" dirty="0">
                <a:solidFill>
                  <a:srgbClr val="000000"/>
                </a:solidFill>
                <a:latin typeface="Calibri" panose="020F0502020204030204" pitchFamily="34" charset="0"/>
                <a:ea typeface="Calibri" panose="020F0502020204030204" pitchFamily="34" charset="0"/>
                <a:cs typeface="Calibri" panose="020F0502020204030204" pitchFamily="34" charset="0"/>
              </a:rPr>
              <a:t>Angry</a:t>
            </a:r>
            <a:endParaRPr lang="en-GB" dirty="0"/>
          </a:p>
        </p:txBody>
      </p:sp>
      <p:sp>
        <p:nvSpPr>
          <p:cNvPr id="50" name="Rectangle 49"/>
          <p:cNvSpPr/>
          <p:nvPr/>
        </p:nvSpPr>
        <p:spPr>
          <a:xfrm>
            <a:off x="4725156" y="3422000"/>
            <a:ext cx="820353" cy="369332"/>
          </a:xfrm>
          <a:prstGeom prst="rect">
            <a:avLst/>
          </a:prstGeom>
        </p:spPr>
        <p:txBody>
          <a:bodyPr wrap="none">
            <a:spAutoFit/>
          </a:bodyPr>
          <a:lstStyle/>
          <a:p>
            <a:r>
              <a:rPr lang="en-GB" b="1" dirty="0">
                <a:solidFill>
                  <a:srgbClr val="000000"/>
                </a:solidFill>
                <a:latin typeface="Calibri" panose="020F0502020204030204" pitchFamily="34" charset="0"/>
                <a:ea typeface="Calibri" panose="020F0502020204030204" pitchFamily="34" charset="0"/>
                <a:cs typeface="Calibri" panose="020F0502020204030204" pitchFamily="34" charset="0"/>
              </a:rPr>
              <a:t>Scared</a:t>
            </a:r>
            <a:endParaRPr lang="en-GB" dirty="0"/>
          </a:p>
        </p:txBody>
      </p:sp>
      <p:sp>
        <p:nvSpPr>
          <p:cNvPr id="51" name="Rectangle 50"/>
          <p:cNvSpPr/>
          <p:nvPr/>
        </p:nvSpPr>
        <p:spPr>
          <a:xfrm>
            <a:off x="6579211" y="3418671"/>
            <a:ext cx="646331" cy="369332"/>
          </a:xfrm>
          <a:prstGeom prst="rect">
            <a:avLst/>
          </a:prstGeom>
        </p:spPr>
        <p:txBody>
          <a:bodyPr wrap="none">
            <a:spAutoFit/>
          </a:bodyPr>
          <a:lstStyle/>
          <a:p>
            <a:r>
              <a:rPr lang="en-GB" b="1" dirty="0">
                <a:solidFill>
                  <a:srgbClr val="000000"/>
                </a:solidFill>
                <a:latin typeface="Calibri" panose="020F0502020204030204" pitchFamily="34" charset="0"/>
                <a:ea typeface="Calibri" panose="020F0502020204030204" pitchFamily="34" charset="0"/>
                <a:cs typeface="Calibri" panose="020F0502020204030204" pitchFamily="34" charset="0"/>
              </a:rPr>
              <a:t>Sad	</a:t>
            </a:r>
            <a:endParaRPr lang="en-GB" dirty="0"/>
          </a:p>
        </p:txBody>
      </p:sp>
      <p:sp>
        <p:nvSpPr>
          <p:cNvPr id="52" name="Rectangle 51"/>
          <p:cNvSpPr/>
          <p:nvPr/>
        </p:nvSpPr>
        <p:spPr>
          <a:xfrm>
            <a:off x="8037645" y="3409347"/>
            <a:ext cx="1020408" cy="369332"/>
          </a:xfrm>
          <a:prstGeom prst="rect">
            <a:avLst/>
          </a:prstGeom>
        </p:spPr>
        <p:txBody>
          <a:bodyPr wrap="square">
            <a:spAutoFit/>
          </a:bodyPr>
          <a:lstStyle/>
          <a:p>
            <a:r>
              <a:rPr lang="en-GB" b="1" dirty="0">
                <a:solidFill>
                  <a:srgbClr val="000000"/>
                </a:solidFill>
                <a:latin typeface="Calibri" panose="020F0502020204030204" pitchFamily="34" charset="0"/>
                <a:ea typeface="Calibri" panose="020F0502020204030204" pitchFamily="34" charset="0"/>
                <a:cs typeface="Calibri" panose="020F0502020204030204" pitchFamily="34" charset="0"/>
              </a:rPr>
              <a:t> Worried</a:t>
            </a:r>
            <a:endParaRPr lang="en-GB" dirty="0"/>
          </a:p>
        </p:txBody>
      </p:sp>
      <p:sp>
        <p:nvSpPr>
          <p:cNvPr id="53" name="Rectangle 52"/>
          <p:cNvSpPr/>
          <p:nvPr/>
        </p:nvSpPr>
        <p:spPr>
          <a:xfrm>
            <a:off x="9926173" y="3409347"/>
            <a:ext cx="755976" cy="369332"/>
          </a:xfrm>
          <a:prstGeom prst="rect">
            <a:avLst/>
          </a:prstGeom>
        </p:spPr>
        <p:txBody>
          <a:bodyPr wrap="none">
            <a:spAutoFit/>
          </a:bodyPr>
          <a:lstStyle/>
          <a:p>
            <a:r>
              <a:rPr lang="en-GB" b="1" dirty="0">
                <a:solidFill>
                  <a:srgbClr val="000000"/>
                </a:solidFill>
                <a:latin typeface="Calibri" panose="020F0502020204030204" pitchFamily="34" charset="0"/>
                <a:ea typeface="Calibri" panose="020F0502020204030204" pitchFamily="34" charset="0"/>
                <a:cs typeface="Calibri" panose="020F0502020204030204" pitchFamily="34" charset="0"/>
              </a:rPr>
              <a:t>Bored</a:t>
            </a:r>
            <a:endParaRPr lang="en-GB" dirty="0"/>
          </a:p>
        </p:txBody>
      </p:sp>
    </p:spTree>
    <p:extLst>
      <p:ext uri="{BB962C8B-B14F-4D97-AF65-F5344CB8AC3E}">
        <p14:creationId xmlns:p14="http://schemas.microsoft.com/office/powerpoint/2010/main" val="80353094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tretch>
            <a:fillRect/>
          </a:stretch>
        </p:blipFill>
        <p:spPr>
          <a:xfrm>
            <a:off x="3284113" y="656823"/>
            <a:ext cx="4752303" cy="5486399"/>
          </a:xfrm>
          <a:prstGeom prst="rect">
            <a:avLst/>
          </a:prstGeom>
        </p:spPr>
      </p:pic>
    </p:spTree>
    <p:extLst>
      <p:ext uri="{BB962C8B-B14F-4D97-AF65-F5344CB8AC3E}">
        <p14:creationId xmlns:p14="http://schemas.microsoft.com/office/powerpoint/2010/main" val="149906158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947406" y="1088272"/>
            <a:ext cx="7660618" cy="1920856"/>
            <a:chOff x="0" y="0"/>
            <a:chExt cx="6207713" cy="1391296"/>
          </a:xfrm>
        </p:grpSpPr>
        <p:sp>
          <p:nvSpPr>
            <p:cNvPr id="3" name="Rectangle 2"/>
            <p:cNvSpPr/>
            <p:nvPr/>
          </p:nvSpPr>
          <p:spPr>
            <a:xfrm>
              <a:off x="0" y="0"/>
              <a:ext cx="1464652" cy="234515"/>
            </a:xfrm>
            <a:prstGeom prst="rect">
              <a:avLst/>
            </a:prstGeom>
            <a:ln>
              <a:noFill/>
            </a:ln>
          </p:spPr>
          <p:txBody>
            <a:bodyPr vert="horz" lIns="0" tIns="0" rIns="0" bIns="0" rtlCol="0">
              <a:noAutofit/>
            </a:bodyPr>
            <a:lstStyle/>
            <a:p>
              <a:pPr marL="6350" indent="-6350">
                <a:lnSpc>
                  <a:spcPct val="107000"/>
                </a:lnSpc>
                <a:spcAft>
                  <a:spcPts val="800"/>
                </a:spcAft>
              </a:pPr>
              <a:r>
                <a:rPr lang="en-GB" sz="1200" spc="6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Regulate</a:t>
              </a:r>
              <a:r>
                <a:rPr lang="en-GB" sz="1200" spc="6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4" name="Rectangle 3"/>
            <p:cNvSpPr/>
            <p:nvPr/>
          </p:nvSpPr>
          <p:spPr>
            <a:xfrm>
              <a:off x="0" y="182880"/>
              <a:ext cx="1318106" cy="234514"/>
            </a:xfrm>
            <a:prstGeom prst="rect">
              <a:avLst/>
            </a:prstGeom>
            <a:ln>
              <a:noFill/>
            </a:ln>
          </p:spPr>
          <p:txBody>
            <a:bodyPr vert="horz" lIns="0" tIns="0" rIns="0" bIns="0" rtlCol="0">
              <a:noAutofit/>
            </a:bodyPr>
            <a:lstStyle/>
            <a:p>
              <a:pPr marL="6350" indent="-6350">
                <a:lnSpc>
                  <a:spcPct val="107000"/>
                </a:lnSpc>
                <a:spcAft>
                  <a:spcPts val="800"/>
                </a:spcAft>
              </a:pPr>
              <a:r>
                <a:rPr lang="en-GB" sz="1200" spc="6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yourself</a:t>
              </a:r>
            </a:p>
          </p:txBody>
        </p:sp>
        <p:sp>
          <p:nvSpPr>
            <p:cNvPr id="5" name="Rectangle 4"/>
            <p:cNvSpPr/>
            <p:nvPr/>
          </p:nvSpPr>
          <p:spPr>
            <a:xfrm>
              <a:off x="1645463" y="0"/>
              <a:ext cx="1588497" cy="234515"/>
            </a:xfrm>
            <a:prstGeom prst="rect">
              <a:avLst/>
            </a:prstGeom>
            <a:ln>
              <a:noFill/>
            </a:ln>
          </p:spPr>
          <p:txBody>
            <a:bodyPr vert="horz" lIns="0" tIns="0" rIns="0" bIns="0" rtlCol="0">
              <a:noAutofit/>
            </a:bodyPr>
            <a:lstStyle/>
            <a:p>
              <a:pPr marL="6350" indent="-6350">
                <a:lnSpc>
                  <a:spcPct val="107000"/>
                </a:lnSpc>
                <a:spcAft>
                  <a:spcPts val="800"/>
                </a:spcAft>
              </a:pPr>
              <a:r>
                <a:rPr lang="en-GB" sz="1200" spc="6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Get</a:t>
              </a:r>
              <a:r>
                <a:rPr lang="en-GB" sz="1200" spc="6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close</a:t>
              </a:r>
            </a:p>
          </p:txBody>
        </p:sp>
        <p:sp>
          <p:nvSpPr>
            <p:cNvPr id="6" name="Rectangle 5"/>
            <p:cNvSpPr/>
            <p:nvPr/>
          </p:nvSpPr>
          <p:spPr>
            <a:xfrm>
              <a:off x="3629863" y="0"/>
              <a:ext cx="1363307" cy="234515"/>
            </a:xfrm>
            <a:prstGeom prst="rect">
              <a:avLst/>
            </a:prstGeom>
            <a:ln>
              <a:noFill/>
            </a:ln>
          </p:spPr>
          <p:txBody>
            <a:bodyPr vert="horz" lIns="0" tIns="0" rIns="0" bIns="0" rtlCol="0">
              <a:noAutofit/>
            </a:bodyPr>
            <a:lstStyle/>
            <a:p>
              <a:pPr marL="6350" indent="-6350">
                <a:lnSpc>
                  <a:spcPct val="107000"/>
                </a:lnSpc>
                <a:spcAft>
                  <a:spcPts val="800"/>
                </a:spcAft>
              </a:pPr>
              <a:r>
                <a:rPr lang="en-GB" sz="1200" spc="6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Make</a:t>
              </a:r>
              <a:r>
                <a:rPr lang="en-GB" sz="1200" spc="6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eye</a:t>
              </a:r>
              <a:r>
                <a:rPr lang="en-GB" sz="1200" spc="6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7" name="Rectangle 6"/>
            <p:cNvSpPr/>
            <p:nvPr/>
          </p:nvSpPr>
          <p:spPr>
            <a:xfrm>
              <a:off x="3587496" y="0"/>
              <a:ext cx="56348" cy="234515"/>
            </a:xfrm>
            <a:prstGeom prst="rect">
              <a:avLst/>
            </a:prstGeom>
            <a:ln>
              <a:noFill/>
            </a:ln>
          </p:spPr>
          <p:txBody>
            <a:bodyPr vert="horz" lIns="0" tIns="0" rIns="0" bIns="0" rtlCol="0">
              <a:noAutofit/>
            </a:bodyPr>
            <a:lstStyle/>
            <a:p>
              <a:pPr marL="6350" indent="-6350">
                <a:lnSpc>
                  <a:spcPct val="107000"/>
                </a:lnSpc>
                <a:spcAft>
                  <a:spcPts val="800"/>
                </a:spcAft>
              </a:pPr>
              <a:r>
                <a:rPr lang="en-GB" sz="1200" u="sng">
                  <a:solidFill>
                    <a:srgbClr val="000000"/>
                  </a:solidFill>
                  <a:effectLst/>
                  <a:uFill>
                    <a:solidFill>
                      <a:srgbClr val="82348B"/>
                    </a:solidFill>
                  </a:uFill>
                  <a:latin typeface="Calibri" panose="020F0502020204030204" pitchFamily="34" charset="0"/>
                  <a:ea typeface="Calibri" panose="020F0502020204030204" pitchFamily="34" charset="0"/>
                  <a:cs typeface="Calibri" panose="020F0502020204030204" pitchFamily="34" charset="0"/>
                </a:rPr>
                <a:t> </a:t>
              </a:r>
              <a:endPar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8" name="Rectangle 7"/>
            <p:cNvSpPr/>
            <p:nvPr/>
          </p:nvSpPr>
          <p:spPr>
            <a:xfrm>
              <a:off x="3290926" y="0"/>
              <a:ext cx="394438" cy="234515"/>
            </a:xfrm>
            <a:prstGeom prst="rect">
              <a:avLst/>
            </a:prstGeom>
            <a:ln>
              <a:noFill/>
            </a:ln>
          </p:spPr>
          <p:txBody>
            <a:bodyPr vert="horz" lIns="0" tIns="0" rIns="0" bIns="0" rtlCol="0">
              <a:noAutofit/>
            </a:bodyPr>
            <a:lstStyle/>
            <a:p>
              <a:pPr marL="6350" indent="-6350">
                <a:lnSpc>
                  <a:spcPct val="107000"/>
                </a:lnSpc>
                <a:spcAft>
                  <a:spcPts val="800"/>
                </a:spcAft>
              </a:pPr>
              <a:r>
                <a:rPr lang="en-GB" sz="1200" spc="6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9" name="Rectangle 8"/>
            <p:cNvSpPr/>
            <p:nvPr/>
          </p:nvSpPr>
          <p:spPr>
            <a:xfrm>
              <a:off x="3290926" y="182880"/>
              <a:ext cx="1543297" cy="234514"/>
            </a:xfrm>
            <a:prstGeom prst="rect">
              <a:avLst/>
            </a:prstGeom>
            <a:ln>
              <a:noFill/>
            </a:ln>
          </p:spPr>
          <p:txBody>
            <a:bodyPr vert="horz" lIns="0" tIns="0" rIns="0" bIns="0" rtlCol="0">
              <a:noAutofit/>
            </a:bodyPr>
            <a:lstStyle/>
            <a:p>
              <a:pPr marL="6350" indent="-6350">
                <a:lnSpc>
                  <a:spcPct val="107000"/>
                </a:lnSpc>
                <a:spcAft>
                  <a:spcPts val="800"/>
                </a:spcAft>
              </a:pPr>
              <a:r>
                <a:rPr lang="en-GB" sz="1200" spc="6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contact</a:t>
              </a:r>
            </a:p>
          </p:txBody>
        </p:sp>
        <p:sp>
          <p:nvSpPr>
            <p:cNvPr id="10" name="Rectangle 9"/>
            <p:cNvSpPr/>
            <p:nvPr/>
          </p:nvSpPr>
          <p:spPr>
            <a:xfrm>
              <a:off x="5317693" y="0"/>
              <a:ext cx="890020" cy="234515"/>
            </a:xfrm>
            <a:prstGeom prst="rect">
              <a:avLst/>
            </a:prstGeom>
            <a:ln>
              <a:noFill/>
            </a:ln>
          </p:spPr>
          <p:txBody>
            <a:bodyPr vert="horz" lIns="0" tIns="0" rIns="0" bIns="0" rtlCol="0">
              <a:noAutofit/>
            </a:bodyPr>
            <a:lstStyle/>
            <a:p>
              <a:pPr marL="6350" indent="-6350">
                <a:lnSpc>
                  <a:spcPct val="107000"/>
                </a:lnSpc>
                <a:spcAft>
                  <a:spcPts val="800"/>
                </a:spcAft>
              </a:pPr>
              <a:r>
                <a:rPr lang="en-GB" sz="1200" spc="6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Listen</a:t>
              </a:r>
            </a:p>
          </p:txBody>
        </p:sp>
        <p:sp>
          <p:nvSpPr>
            <p:cNvPr id="11" name="Rectangle 10"/>
            <p:cNvSpPr/>
            <p:nvPr/>
          </p:nvSpPr>
          <p:spPr>
            <a:xfrm>
              <a:off x="5275326" y="0"/>
              <a:ext cx="56348" cy="234515"/>
            </a:xfrm>
            <a:prstGeom prst="rect">
              <a:avLst/>
            </a:prstGeom>
            <a:ln>
              <a:noFill/>
            </a:ln>
          </p:spPr>
          <p:txBody>
            <a:bodyPr vert="horz" lIns="0" tIns="0" rIns="0" bIns="0" rtlCol="0">
              <a:noAutofit/>
            </a:bodyPr>
            <a:lstStyle/>
            <a:p>
              <a:pPr marL="6350" indent="-6350">
                <a:lnSpc>
                  <a:spcPct val="107000"/>
                </a:lnSpc>
                <a:spcAft>
                  <a:spcPts val="800"/>
                </a:spcAft>
              </a:pPr>
              <a:r>
                <a:rPr lang="en-GB" sz="1200" u="sng">
                  <a:solidFill>
                    <a:srgbClr val="000000"/>
                  </a:solidFill>
                  <a:effectLst/>
                  <a:uFill>
                    <a:solidFill>
                      <a:srgbClr val="82348B"/>
                    </a:solidFill>
                  </a:uFill>
                  <a:latin typeface="Calibri" panose="020F0502020204030204" pitchFamily="34" charset="0"/>
                  <a:ea typeface="Calibri" panose="020F0502020204030204" pitchFamily="34" charset="0"/>
                  <a:cs typeface="Calibri" panose="020F0502020204030204" pitchFamily="34" charset="0"/>
                </a:rPr>
                <a:t> </a:t>
              </a:r>
              <a:endPar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4936388" y="0"/>
              <a:ext cx="450787" cy="234515"/>
            </a:xfrm>
            <a:prstGeom prst="rect">
              <a:avLst/>
            </a:prstGeom>
            <a:ln>
              <a:noFill/>
            </a:ln>
          </p:spPr>
          <p:txBody>
            <a:bodyPr vert="horz" lIns="0" tIns="0" rIns="0" bIns="0" rtlCol="0">
              <a:noAutofit/>
            </a:bodyPr>
            <a:lstStyle/>
            <a:p>
              <a:pPr marL="6350" indent="-6350">
                <a:lnSpc>
                  <a:spcPct val="107000"/>
                </a:lnSpc>
                <a:spcAft>
                  <a:spcPts val="800"/>
                </a:spcAft>
              </a:pPr>
              <a:r>
                <a:rPr lang="en-GB" sz="1200" spc="6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21" name="Shape 536"/>
            <p:cNvSpPr/>
            <p:nvPr/>
          </p:nvSpPr>
          <p:spPr>
            <a:xfrm>
              <a:off x="285910" y="425038"/>
              <a:ext cx="905218" cy="667372"/>
            </a:xfrm>
            <a:custGeom>
              <a:avLst/>
              <a:gdLst/>
              <a:ahLst/>
              <a:cxnLst/>
              <a:rect l="0" t="0" r="0" b="0"/>
              <a:pathLst>
                <a:path w="905218" h="667372">
                  <a:moveTo>
                    <a:pt x="406425" y="0"/>
                  </a:moveTo>
                  <a:cubicBezTo>
                    <a:pt x="456400" y="0"/>
                    <a:pt x="503047" y="13132"/>
                    <a:pt x="542023" y="35890"/>
                  </a:cubicBezTo>
                  <a:cubicBezTo>
                    <a:pt x="568503" y="51346"/>
                    <a:pt x="591363" y="71386"/>
                    <a:pt x="609346" y="94780"/>
                  </a:cubicBezTo>
                  <a:cubicBezTo>
                    <a:pt x="625856" y="91707"/>
                    <a:pt x="642925" y="90056"/>
                    <a:pt x="660425" y="90056"/>
                  </a:cubicBezTo>
                  <a:cubicBezTo>
                    <a:pt x="710400" y="90056"/>
                    <a:pt x="757047" y="103175"/>
                    <a:pt x="796023" y="125946"/>
                  </a:cubicBezTo>
                  <a:cubicBezTo>
                    <a:pt x="834987" y="148704"/>
                    <a:pt x="866407" y="181178"/>
                    <a:pt x="885444" y="220066"/>
                  </a:cubicBezTo>
                  <a:cubicBezTo>
                    <a:pt x="898131" y="245974"/>
                    <a:pt x="905218" y="274739"/>
                    <a:pt x="905218" y="304826"/>
                  </a:cubicBezTo>
                  <a:cubicBezTo>
                    <a:pt x="905218" y="334911"/>
                    <a:pt x="898131" y="363677"/>
                    <a:pt x="885444" y="389586"/>
                  </a:cubicBezTo>
                  <a:cubicBezTo>
                    <a:pt x="872769" y="415506"/>
                    <a:pt x="854545" y="438582"/>
                    <a:pt x="832295" y="457835"/>
                  </a:cubicBezTo>
                  <a:cubicBezTo>
                    <a:pt x="796811" y="488493"/>
                    <a:pt x="751015" y="509460"/>
                    <a:pt x="700151" y="516725"/>
                  </a:cubicBezTo>
                  <a:cubicBezTo>
                    <a:pt x="697649" y="523773"/>
                    <a:pt x="694754" y="530670"/>
                    <a:pt x="691490" y="537363"/>
                  </a:cubicBezTo>
                  <a:cubicBezTo>
                    <a:pt x="678802" y="563283"/>
                    <a:pt x="660591" y="586372"/>
                    <a:pt x="638327" y="605613"/>
                  </a:cubicBezTo>
                  <a:cubicBezTo>
                    <a:pt x="593814" y="644080"/>
                    <a:pt x="533095" y="667359"/>
                    <a:pt x="466458" y="667372"/>
                  </a:cubicBezTo>
                  <a:cubicBezTo>
                    <a:pt x="416496" y="667372"/>
                    <a:pt x="369849" y="654253"/>
                    <a:pt x="330873" y="631495"/>
                  </a:cubicBezTo>
                  <a:cubicBezTo>
                    <a:pt x="291910" y="608724"/>
                    <a:pt x="260490" y="576263"/>
                    <a:pt x="241452" y="537363"/>
                  </a:cubicBezTo>
                  <a:cubicBezTo>
                    <a:pt x="239293" y="532968"/>
                    <a:pt x="237363" y="528460"/>
                    <a:pt x="235547" y="523913"/>
                  </a:cubicBezTo>
                  <a:cubicBezTo>
                    <a:pt x="189090" y="522389"/>
                    <a:pt x="145745" y="509663"/>
                    <a:pt x="109195" y="488328"/>
                  </a:cubicBezTo>
                  <a:cubicBezTo>
                    <a:pt x="70231" y="465557"/>
                    <a:pt x="38824" y="433095"/>
                    <a:pt x="19774" y="394195"/>
                  </a:cubicBezTo>
                  <a:cubicBezTo>
                    <a:pt x="7087" y="368300"/>
                    <a:pt x="0" y="339522"/>
                    <a:pt x="0" y="309448"/>
                  </a:cubicBezTo>
                  <a:cubicBezTo>
                    <a:pt x="0" y="279362"/>
                    <a:pt x="7087" y="250583"/>
                    <a:pt x="19774" y="224689"/>
                  </a:cubicBezTo>
                  <a:cubicBezTo>
                    <a:pt x="32461" y="198768"/>
                    <a:pt x="50673" y="175679"/>
                    <a:pt x="72936" y="156439"/>
                  </a:cubicBezTo>
                  <a:cubicBezTo>
                    <a:pt x="107429" y="126632"/>
                    <a:pt x="151676" y="106007"/>
                    <a:pt x="200838" y="98196"/>
                  </a:cubicBezTo>
                  <a:cubicBezTo>
                    <a:pt x="210604" y="84937"/>
                    <a:pt x="221907" y="72707"/>
                    <a:pt x="234569" y="61761"/>
                  </a:cubicBezTo>
                  <a:cubicBezTo>
                    <a:pt x="279083" y="23304"/>
                    <a:pt x="339801" y="12"/>
                    <a:pt x="406425" y="0"/>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22" name="Shape 537"/>
            <p:cNvSpPr/>
            <p:nvPr/>
          </p:nvSpPr>
          <p:spPr>
            <a:xfrm>
              <a:off x="262796" y="401924"/>
              <a:ext cx="477395" cy="712805"/>
            </a:xfrm>
            <a:custGeom>
              <a:avLst/>
              <a:gdLst/>
              <a:ahLst/>
              <a:cxnLst/>
              <a:rect l="0" t="0" r="0" b="0"/>
              <a:pathLst>
                <a:path w="477395" h="712805">
                  <a:moveTo>
                    <a:pt x="429539" y="0"/>
                  </a:moveTo>
                  <a:cubicBezTo>
                    <a:pt x="443046" y="3"/>
                    <a:pt x="456342" y="891"/>
                    <a:pt x="469354" y="2611"/>
                  </a:cubicBezTo>
                  <a:lnTo>
                    <a:pt x="477395" y="4213"/>
                  </a:lnTo>
                  <a:lnTo>
                    <a:pt x="477395" y="52483"/>
                  </a:lnTo>
                  <a:lnTo>
                    <a:pt x="429552" y="46228"/>
                  </a:lnTo>
                  <a:cubicBezTo>
                    <a:pt x="368313" y="46241"/>
                    <a:pt x="312928" y="67666"/>
                    <a:pt x="272796" y="102362"/>
                  </a:cubicBezTo>
                  <a:cubicBezTo>
                    <a:pt x="261442" y="112192"/>
                    <a:pt x="251308" y="123152"/>
                    <a:pt x="242557" y="135027"/>
                  </a:cubicBezTo>
                  <a:lnTo>
                    <a:pt x="236931" y="142646"/>
                  </a:lnTo>
                  <a:lnTo>
                    <a:pt x="227584" y="144132"/>
                  </a:lnTo>
                  <a:cubicBezTo>
                    <a:pt x="182524" y="151295"/>
                    <a:pt x="142240" y="170180"/>
                    <a:pt x="111163" y="197041"/>
                  </a:cubicBezTo>
                  <a:cubicBezTo>
                    <a:pt x="91097" y="214376"/>
                    <a:pt x="74879" y="235027"/>
                    <a:pt x="63652" y="257963"/>
                  </a:cubicBezTo>
                  <a:cubicBezTo>
                    <a:pt x="58052" y="269405"/>
                    <a:pt x="53699" y="281439"/>
                    <a:pt x="50744" y="293913"/>
                  </a:cubicBezTo>
                  <a:lnTo>
                    <a:pt x="46237" y="332436"/>
                  </a:lnTo>
                  <a:lnTo>
                    <a:pt x="46233" y="332643"/>
                  </a:lnTo>
                  <a:lnTo>
                    <a:pt x="50744" y="371199"/>
                  </a:lnTo>
                  <a:cubicBezTo>
                    <a:pt x="53699" y="383673"/>
                    <a:pt x="58052" y="395707"/>
                    <a:pt x="63652" y="407150"/>
                  </a:cubicBezTo>
                  <a:cubicBezTo>
                    <a:pt x="80493" y="441566"/>
                    <a:pt x="108585" y="470802"/>
                    <a:pt x="143967" y="491478"/>
                  </a:cubicBezTo>
                  <a:cubicBezTo>
                    <a:pt x="177102" y="510832"/>
                    <a:pt x="216700" y="522529"/>
                    <a:pt x="259410" y="523926"/>
                  </a:cubicBezTo>
                  <a:lnTo>
                    <a:pt x="274498" y="524408"/>
                  </a:lnTo>
                  <a:lnTo>
                    <a:pt x="280111" y="538417"/>
                  </a:lnTo>
                  <a:cubicBezTo>
                    <a:pt x="281800" y="542646"/>
                    <a:pt x="283515" y="546621"/>
                    <a:pt x="285318" y="550304"/>
                  </a:cubicBezTo>
                  <a:lnTo>
                    <a:pt x="285318" y="550317"/>
                  </a:lnTo>
                  <a:cubicBezTo>
                    <a:pt x="302171" y="584733"/>
                    <a:pt x="330251" y="613969"/>
                    <a:pt x="365633" y="634644"/>
                  </a:cubicBezTo>
                  <a:cubicBezTo>
                    <a:pt x="383330" y="644975"/>
                    <a:pt x="402841" y="653158"/>
                    <a:pt x="423664" y="658757"/>
                  </a:cubicBezTo>
                  <a:lnTo>
                    <a:pt x="477395" y="665781"/>
                  </a:lnTo>
                  <a:lnTo>
                    <a:pt x="477395" y="712805"/>
                  </a:lnTo>
                  <a:lnTo>
                    <a:pt x="449765" y="710998"/>
                  </a:lnTo>
                  <a:cubicBezTo>
                    <a:pt x="410735" y="705845"/>
                    <a:pt x="374256" y="693210"/>
                    <a:pt x="342329" y="674560"/>
                  </a:cubicBezTo>
                  <a:cubicBezTo>
                    <a:pt x="299796" y="649707"/>
                    <a:pt x="265049" y="614007"/>
                    <a:pt x="243802" y="570650"/>
                  </a:cubicBezTo>
                  <a:lnTo>
                    <a:pt x="243815" y="570650"/>
                  </a:lnTo>
                  <a:lnTo>
                    <a:pt x="242536" y="567747"/>
                  </a:lnTo>
                  <a:lnTo>
                    <a:pt x="185445" y="558895"/>
                  </a:lnTo>
                  <a:cubicBezTo>
                    <a:pt x="162404" y="552336"/>
                    <a:pt x="140640" y="543065"/>
                    <a:pt x="120650" y="531393"/>
                  </a:cubicBezTo>
                  <a:cubicBezTo>
                    <a:pt x="78118" y="506540"/>
                    <a:pt x="43383" y="470840"/>
                    <a:pt x="22136" y="427482"/>
                  </a:cubicBezTo>
                  <a:cubicBezTo>
                    <a:pt x="15056" y="413036"/>
                    <a:pt x="9522" y="397746"/>
                    <a:pt x="5758" y="381851"/>
                  </a:cubicBezTo>
                  <a:lnTo>
                    <a:pt x="111" y="333549"/>
                  </a:lnTo>
                  <a:lnTo>
                    <a:pt x="25" y="333553"/>
                  </a:lnTo>
                  <a:lnTo>
                    <a:pt x="4" y="332635"/>
                  </a:lnTo>
                  <a:lnTo>
                    <a:pt x="0" y="332601"/>
                  </a:lnTo>
                  <a:lnTo>
                    <a:pt x="2" y="332543"/>
                  </a:lnTo>
                  <a:lnTo>
                    <a:pt x="1" y="332512"/>
                  </a:lnTo>
                  <a:lnTo>
                    <a:pt x="0" y="332512"/>
                  </a:lnTo>
                  <a:lnTo>
                    <a:pt x="0" y="332461"/>
                  </a:lnTo>
                  <a:lnTo>
                    <a:pt x="5" y="332461"/>
                  </a:lnTo>
                  <a:lnTo>
                    <a:pt x="13" y="332219"/>
                  </a:lnTo>
                  <a:lnTo>
                    <a:pt x="34" y="332219"/>
                  </a:lnTo>
                  <a:lnTo>
                    <a:pt x="5758" y="283261"/>
                  </a:lnTo>
                  <a:cubicBezTo>
                    <a:pt x="9522" y="267367"/>
                    <a:pt x="15056" y="252076"/>
                    <a:pt x="22136" y="237630"/>
                  </a:cubicBezTo>
                  <a:lnTo>
                    <a:pt x="22136" y="237642"/>
                  </a:lnTo>
                  <a:cubicBezTo>
                    <a:pt x="36284" y="208737"/>
                    <a:pt x="56477" y="183197"/>
                    <a:pt x="80937" y="162065"/>
                  </a:cubicBezTo>
                  <a:cubicBezTo>
                    <a:pt x="109369" y="137509"/>
                    <a:pt x="143595" y="118783"/>
                    <a:pt x="181407" y="107381"/>
                  </a:cubicBezTo>
                  <a:lnTo>
                    <a:pt x="212020" y="100378"/>
                  </a:lnTo>
                  <a:lnTo>
                    <a:pt x="242570" y="67399"/>
                  </a:lnTo>
                  <a:lnTo>
                    <a:pt x="242570" y="67386"/>
                  </a:lnTo>
                  <a:cubicBezTo>
                    <a:pt x="291478" y="25159"/>
                    <a:pt x="357518" y="26"/>
                    <a:pt x="429539" y="0"/>
                  </a:cubicBezTo>
                  <a:close/>
                </a:path>
              </a:pathLst>
            </a:custGeom>
            <a:ln w="0" cap="flat">
              <a:miter lim="127000"/>
            </a:ln>
          </p:spPr>
          <p:style>
            <a:lnRef idx="0">
              <a:srgbClr val="000000">
                <a:alpha val="0"/>
              </a:srgbClr>
            </a:lnRef>
            <a:fillRef idx="1">
              <a:srgbClr val="671365"/>
            </a:fillRef>
            <a:effectRef idx="0">
              <a:scrgbClr r="0" g="0" b="0"/>
            </a:effectRef>
            <a:fontRef idx="none"/>
          </p:style>
          <p:txBody>
            <a:bodyPr/>
            <a:lstStyle/>
            <a:p>
              <a:endParaRPr lang="en-GB"/>
            </a:p>
          </p:txBody>
        </p:sp>
        <p:sp>
          <p:nvSpPr>
            <p:cNvPr id="23" name="Shape 538"/>
            <p:cNvSpPr/>
            <p:nvPr/>
          </p:nvSpPr>
          <p:spPr>
            <a:xfrm>
              <a:off x="740191" y="406136"/>
              <a:ext cx="474050" cy="709388"/>
            </a:xfrm>
            <a:custGeom>
              <a:avLst/>
              <a:gdLst/>
              <a:ahLst/>
              <a:cxnLst/>
              <a:rect l="0" t="0" r="0" b="0"/>
              <a:pathLst>
                <a:path w="474050" h="709388">
                  <a:moveTo>
                    <a:pt x="0" y="0"/>
                  </a:moveTo>
                  <a:lnTo>
                    <a:pt x="30070" y="5992"/>
                  </a:lnTo>
                  <a:cubicBezTo>
                    <a:pt x="54811" y="12643"/>
                    <a:pt x="78122" y="22400"/>
                    <a:pt x="99413" y="34827"/>
                  </a:cubicBezTo>
                  <a:cubicBezTo>
                    <a:pt x="113891" y="43292"/>
                    <a:pt x="127417" y="53020"/>
                    <a:pt x="139807" y="63864"/>
                  </a:cubicBezTo>
                  <a:lnTo>
                    <a:pt x="164119" y="89733"/>
                  </a:lnTo>
                  <a:lnTo>
                    <a:pt x="206157" y="85843"/>
                  </a:lnTo>
                  <a:cubicBezTo>
                    <a:pt x="260170" y="85843"/>
                    <a:pt x="310830" y="100029"/>
                    <a:pt x="353400" y="124882"/>
                  </a:cubicBezTo>
                  <a:cubicBezTo>
                    <a:pt x="395933" y="149737"/>
                    <a:pt x="430680" y="185437"/>
                    <a:pt x="451927" y="228807"/>
                  </a:cubicBezTo>
                  <a:cubicBezTo>
                    <a:pt x="459001" y="243253"/>
                    <a:pt x="464532" y="258544"/>
                    <a:pt x="468294" y="274438"/>
                  </a:cubicBezTo>
                  <a:lnTo>
                    <a:pt x="474033" y="323536"/>
                  </a:lnTo>
                  <a:lnTo>
                    <a:pt x="474050" y="323536"/>
                  </a:lnTo>
                  <a:lnTo>
                    <a:pt x="474050" y="323676"/>
                  </a:lnTo>
                  <a:lnTo>
                    <a:pt x="474050" y="323689"/>
                  </a:lnTo>
                  <a:lnTo>
                    <a:pt x="474050" y="323727"/>
                  </a:lnTo>
                  <a:lnTo>
                    <a:pt x="474050" y="323765"/>
                  </a:lnTo>
                  <a:lnTo>
                    <a:pt x="474050" y="324095"/>
                  </a:lnTo>
                  <a:lnTo>
                    <a:pt x="474038" y="324425"/>
                  </a:lnTo>
                  <a:lnTo>
                    <a:pt x="473974" y="324424"/>
                  </a:lnTo>
                  <a:lnTo>
                    <a:pt x="468294" y="373015"/>
                  </a:lnTo>
                  <a:cubicBezTo>
                    <a:pt x="464532" y="388910"/>
                    <a:pt x="459001" y="404200"/>
                    <a:pt x="451927" y="418647"/>
                  </a:cubicBezTo>
                  <a:lnTo>
                    <a:pt x="451927" y="418633"/>
                  </a:lnTo>
                  <a:cubicBezTo>
                    <a:pt x="437779" y="447552"/>
                    <a:pt x="417573" y="473079"/>
                    <a:pt x="393139" y="494212"/>
                  </a:cubicBezTo>
                  <a:lnTo>
                    <a:pt x="393126" y="494224"/>
                  </a:lnTo>
                  <a:cubicBezTo>
                    <a:pt x="363875" y="519485"/>
                    <a:pt x="328501" y="538580"/>
                    <a:pt x="289401" y="549876"/>
                  </a:cubicBezTo>
                  <a:lnTo>
                    <a:pt x="262487" y="555650"/>
                  </a:lnTo>
                  <a:lnTo>
                    <a:pt x="257960" y="566424"/>
                  </a:lnTo>
                  <a:cubicBezTo>
                    <a:pt x="243812" y="595329"/>
                    <a:pt x="223619" y="620856"/>
                    <a:pt x="199159" y="642001"/>
                  </a:cubicBezTo>
                  <a:cubicBezTo>
                    <a:pt x="150264" y="684229"/>
                    <a:pt x="84211" y="709362"/>
                    <a:pt x="12177" y="709388"/>
                  </a:cubicBezTo>
                  <a:lnTo>
                    <a:pt x="0" y="708592"/>
                  </a:lnTo>
                  <a:lnTo>
                    <a:pt x="0" y="661568"/>
                  </a:lnTo>
                  <a:lnTo>
                    <a:pt x="12177" y="663160"/>
                  </a:lnTo>
                  <a:cubicBezTo>
                    <a:pt x="73416" y="663160"/>
                    <a:pt x="128801" y="641722"/>
                    <a:pt x="168933" y="607026"/>
                  </a:cubicBezTo>
                  <a:cubicBezTo>
                    <a:pt x="188986" y="589690"/>
                    <a:pt x="205217" y="569040"/>
                    <a:pt x="216444" y="546104"/>
                  </a:cubicBezTo>
                  <a:cubicBezTo>
                    <a:pt x="219327" y="540210"/>
                    <a:pt x="221879" y="534140"/>
                    <a:pt x="224089" y="527904"/>
                  </a:cubicBezTo>
                  <a:lnTo>
                    <a:pt x="228763" y="514734"/>
                  </a:lnTo>
                  <a:lnTo>
                    <a:pt x="242593" y="512753"/>
                  </a:lnTo>
                  <a:cubicBezTo>
                    <a:pt x="289215" y="506086"/>
                    <a:pt x="330921" y="486883"/>
                    <a:pt x="362900" y="459236"/>
                  </a:cubicBezTo>
                  <a:lnTo>
                    <a:pt x="362900" y="459248"/>
                  </a:lnTo>
                  <a:cubicBezTo>
                    <a:pt x="382953" y="441900"/>
                    <a:pt x="399184" y="421263"/>
                    <a:pt x="410398" y="398326"/>
                  </a:cubicBezTo>
                  <a:lnTo>
                    <a:pt x="410398" y="398314"/>
                  </a:lnTo>
                  <a:cubicBezTo>
                    <a:pt x="421612" y="375428"/>
                    <a:pt x="427822" y="350193"/>
                    <a:pt x="427822" y="323765"/>
                  </a:cubicBezTo>
                  <a:lnTo>
                    <a:pt x="427822" y="323752"/>
                  </a:lnTo>
                  <a:lnTo>
                    <a:pt x="427822" y="323727"/>
                  </a:lnTo>
                  <a:lnTo>
                    <a:pt x="427822" y="323689"/>
                  </a:lnTo>
                  <a:cubicBezTo>
                    <a:pt x="427822" y="297259"/>
                    <a:pt x="421612" y="272025"/>
                    <a:pt x="410398" y="249140"/>
                  </a:cubicBezTo>
                  <a:lnTo>
                    <a:pt x="431163" y="238967"/>
                  </a:lnTo>
                  <a:lnTo>
                    <a:pt x="410398" y="249127"/>
                  </a:lnTo>
                  <a:cubicBezTo>
                    <a:pt x="393570" y="214723"/>
                    <a:pt x="365478" y="185474"/>
                    <a:pt x="330083" y="164799"/>
                  </a:cubicBezTo>
                  <a:cubicBezTo>
                    <a:pt x="294701" y="144135"/>
                    <a:pt x="252067" y="132071"/>
                    <a:pt x="206157" y="132071"/>
                  </a:cubicBezTo>
                  <a:cubicBezTo>
                    <a:pt x="190104" y="132071"/>
                    <a:pt x="174445" y="133583"/>
                    <a:pt x="159294" y="136402"/>
                  </a:cubicBezTo>
                  <a:lnTo>
                    <a:pt x="145374" y="138992"/>
                  </a:lnTo>
                  <a:lnTo>
                    <a:pt x="136738" y="127766"/>
                  </a:lnTo>
                  <a:cubicBezTo>
                    <a:pt x="120635" y="106823"/>
                    <a:pt x="100061" y="88751"/>
                    <a:pt x="76096" y="74756"/>
                  </a:cubicBezTo>
                  <a:cubicBezTo>
                    <a:pt x="58398" y="64418"/>
                    <a:pt x="38891" y="56233"/>
                    <a:pt x="18070" y="50633"/>
                  </a:cubicBezTo>
                  <a:lnTo>
                    <a:pt x="0" y="48270"/>
                  </a:lnTo>
                  <a:lnTo>
                    <a:pt x="0" y="0"/>
                  </a:lnTo>
                  <a:close/>
                </a:path>
              </a:pathLst>
            </a:custGeom>
            <a:ln w="0" cap="flat">
              <a:miter lim="127000"/>
            </a:ln>
          </p:spPr>
          <p:style>
            <a:lnRef idx="0">
              <a:srgbClr val="000000">
                <a:alpha val="0"/>
              </a:srgbClr>
            </a:lnRef>
            <a:fillRef idx="1">
              <a:srgbClr val="671365"/>
            </a:fillRef>
            <a:effectRef idx="0">
              <a:scrgbClr r="0" g="0" b="0"/>
            </a:effectRef>
            <a:fontRef idx="none"/>
          </p:style>
          <p:txBody>
            <a:bodyPr/>
            <a:lstStyle/>
            <a:p>
              <a:endParaRPr lang="en-GB"/>
            </a:p>
          </p:txBody>
        </p:sp>
        <p:sp>
          <p:nvSpPr>
            <p:cNvPr id="24" name="Shape 539"/>
            <p:cNvSpPr/>
            <p:nvPr/>
          </p:nvSpPr>
          <p:spPr>
            <a:xfrm>
              <a:off x="385660" y="1033808"/>
              <a:ext cx="123203" cy="123926"/>
            </a:xfrm>
            <a:custGeom>
              <a:avLst/>
              <a:gdLst/>
              <a:ahLst/>
              <a:cxnLst/>
              <a:rect l="0" t="0" r="0" b="0"/>
              <a:pathLst>
                <a:path w="123203" h="123926">
                  <a:moveTo>
                    <a:pt x="61595" y="0"/>
                  </a:moveTo>
                  <a:cubicBezTo>
                    <a:pt x="95618" y="0"/>
                    <a:pt x="123203" y="27736"/>
                    <a:pt x="123203" y="61963"/>
                  </a:cubicBezTo>
                  <a:cubicBezTo>
                    <a:pt x="123203" y="96189"/>
                    <a:pt x="95618" y="123926"/>
                    <a:pt x="61595" y="123926"/>
                  </a:cubicBezTo>
                  <a:cubicBezTo>
                    <a:pt x="27572" y="123926"/>
                    <a:pt x="0" y="96189"/>
                    <a:pt x="0" y="61963"/>
                  </a:cubicBezTo>
                  <a:cubicBezTo>
                    <a:pt x="0" y="27736"/>
                    <a:pt x="27572" y="0"/>
                    <a:pt x="61595" y="0"/>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25" name="Shape 540"/>
            <p:cNvSpPr/>
            <p:nvPr/>
          </p:nvSpPr>
          <p:spPr>
            <a:xfrm>
              <a:off x="385660" y="1033807"/>
              <a:ext cx="123203" cy="123927"/>
            </a:xfrm>
            <a:custGeom>
              <a:avLst/>
              <a:gdLst/>
              <a:ahLst/>
              <a:cxnLst/>
              <a:rect l="0" t="0" r="0" b="0"/>
              <a:pathLst>
                <a:path w="123203" h="123927">
                  <a:moveTo>
                    <a:pt x="123203" y="61964"/>
                  </a:moveTo>
                  <a:cubicBezTo>
                    <a:pt x="123203" y="96190"/>
                    <a:pt x="95618" y="123927"/>
                    <a:pt x="61595" y="123927"/>
                  </a:cubicBezTo>
                  <a:cubicBezTo>
                    <a:pt x="27572" y="123927"/>
                    <a:pt x="0" y="96190"/>
                    <a:pt x="0" y="61964"/>
                  </a:cubicBezTo>
                  <a:cubicBezTo>
                    <a:pt x="0" y="27737"/>
                    <a:pt x="27572" y="0"/>
                    <a:pt x="61595" y="0"/>
                  </a:cubicBezTo>
                  <a:cubicBezTo>
                    <a:pt x="95618" y="0"/>
                    <a:pt x="123203" y="27737"/>
                    <a:pt x="123203" y="61964"/>
                  </a:cubicBezTo>
                  <a:close/>
                </a:path>
              </a:pathLst>
            </a:custGeom>
            <a:ln w="33020" cap="flat">
              <a:miter lim="127000"/>
            </a:ln>
          </p:spPr>
          <p:style>
            <a:lnRef idx="1">
              <a:srgbClr val="671365"/>
            </a:lnRef>
            <a:fillRef idx="0">
              <a:srgbClr val="000000">
                <a:alpha val="0"/>
              </a:srgbClr>
            </a:fillRef>
            <a:effectRef idx="0">
              <a:scrgbClr r="0" g="0" b="0"/>
            </a:effectRef>
            <a:fontRef idx="none"/>
          </p:style>
          <p:txBody>
            <a:bodyPr/>
            <a:lstStyle/>
            <a:p>
              <a:endParaRPr lang="en-GB"/>
            </a:p>
          </p:txBody>
        </p:sp>
        <p:sp>
          <p:nvSpPr>
            <p:cNvPr id="26" name="Shape 541"/>
            <p:cNvSpPr/>
            <p:nvPr/>
          </p:nvSpPr>
          <p:spPr>
            <a:xfrm>
              <a:off x="514485" y="1203648"/>
              <a:ext cx="93383" cy="93929"/>
            </a:xfrm>
            <a:custGeom>
              <a:avLst/>
              <a:gdLst/>
              <a:ahLst/>
              <a:cxnLst/>
              <a:rect l="0" t="0" r="0" b="0"/>
              <a:pathLst>
                <a:path w="93383" h="93929">
                  <a:moveTo>
                    <a:pt x="46698" y="0"/>
                  </a:moveTo>
                  <a:cubicBezTo>
                    <a:pt x="72479" y="0"/>
                    <a:pt x="93383" y="21031"/>
                    <a:pt x="93383" y="46965"/>
                  </a:cubicBezTo>
                  <a:cubicBezTo>
                    <a:pt x="93383" y="72898"/>
                    <a:pt x="72479" y="93929"/>
                    <a:pt x="46698" y="93929"/>
                  </a:cubicBezTo>
                  <a:cubicBezTo>
                    <a:pt x="20904" y="93929"/>
                    <a:pt x="0" y="72898"/>
                    <a:pt x="0" y="46965"/>
                  </a:cubicBezTo>
                  <a:cubicBezTo>
                    <a:pt x="0" y="21031"/>
                    <a:pt x="20904" y="0"/>
                    <a:pt x="46698" y="0"/>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27" name="Shape 542"/>
            <p:cNvSpPr/>
            <p:nvPr/>
          </p:nvSpPr>
          <p:spPr>
            <a:xfrm>
              <a:off x="514485" y="1203648"/>
              <a:ext cx="93383" cy="93929"/>
            </a:xfrm>
            <a:custGeom>
              <a:avLst/>
              <a:gdLst/>
              <a:ahLst/>
              <a:cxnLst/>
              <a:rect l="0" t="0" r="0" b="0"/>
              <a:pathLst>
                <a:path w="93383" h="93929">
                  <a:moveTo>
                    <a:pt x="93383" y="46965"/>
                  </a:moveTo>
                  <a:cubicBezTo>
                    <a:pt x="93383" y="72898"/>
                    <a:pt x="72479" y="93929"/>
                    <a:pt x="46698" y="93929"/>
                  </a:cubicBezTo>
                  <a:cubicBezTo>
                    <a:pt x="20904" y="93929"/>
                    <a:pt x="0" y="72898"/>
                    <a:pt x="0" y="46965"/>
                  </a:cubicBezTo>
                  <a:cubicBezTo>
                    <a:pt x="0" y="21031"/>
                    <a:pt x="20904" y="0"/>
                    <a:pt x="46698" y="0"/>
                  </a:cubicBezTo>
                  <a:cubicBezTo>
                    <a:pt x="72479" y="0"/>
                    <a:pt x="93383" y="21031"/>
                    <a:pt x="93383" y="46965"/>
                  </a:cubicBezTo>
                  <a:close/>
                </a:path>
              </a:pathLst>
            </a:custGeom>
            <a:ln w="33020" cap="flat">
              <a:miter lim="127000"/>
            </a:ln>
          </p:spPr>
          <p:style>
            <a:lnRef idx="1">
              <a:srgbClr val="671365"/>
            </a:lnRef>
            <a:fillRef idx="0">
              <a:srgbClr val="000000">
                <a:alpha val="0"/>
              </a:srgbClr>
            </a:fillRef>
            <a:effectRef idx="0">
              <a:scrgbClr r="0" g="0" b="0"/>
            </a:effectRef>
            <a:fontRef idx="none"/>
          </p:style>
          <p:txBody>
            <a:bodyPr/>
            <a:lstStyle/>
            <a:p>
              <a:endParaRPr lang="en-GB"/>
            </a:p>
          </p:txBody>
        </p:sp>
        <p:sp>
          <p:nvSpPr>
            <p:cNvPr id="28" name="Shape 543"/>
            <p:cNvSpPr/>
            <p:nvPr/>
          </p:nvSpPr>
          <p:spPr>
            <a:xfrm>
              <a:off x="552761" y="579155"/>
              <a:ext cx="349047" cy="335356"/>
            </a:xfrm>
            <a:custGeom>
              <a:avLst/>
              <a:gdLst/>
              <a:ahLst/>
              <a:cxnLst/>
              <a:rect l="0" t="0" r="0" b="0"/>
              <a:pathLst>
                <a:path w="349047" h="335356">
                  <a:moveTo>
                    <a:pt x="174523" y="0"/>
                  </a:moveTo>
                  <a:cubicBezTo>
                    <a:pt x="270916" y="0"/>
                    <a:pt x="349047" y="75070"/>
                    <a:pt x="349047" y="167678"/>
                  </a:cubicBezTo>
                  <a:cubicBezTo>
                    <a:pt x="349047" y="260274"/>
                    <a:pt x="270916" y="335356"/>
                    <a:pt x="174523" y="335356"/>
                  </a:cubicBezTo>
                  <a:cubicBezTo>
                    <a:pt x="78143" y="335356"/>
                    <a:pt x="0" y="260274"/>
                    <a:pt x="0" y="167678"/>
                  </a:cubicBezTo>
                  <a:cubicBezTo>
                    <a:pt x="0" y="75070"/>
                    <a:pt x="78143" y="0"/>
                    <a:pt x="174523" y="0"/>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29" name="Shape 544"/>
            <p:cNvSpPr/>
            <p:nvPr/>
          </p:nvSpPr>
          <p:spPr>
            <a:xfrm>
              <a:off x="533559" y="559978"/>
              <a:ext cx="193732" cy="373711"/>
            </a:xfrm>
            <a:custGeom>
              <a:avLst/>
              <a:gdLst/>
              <a:ahLst/>
              <a:cxnLst/>
              <a:rect l="0" t="0" r="0" b="0"/>
              <a:pathLst>
                <a:path w="193732" h="373711">
                  <a:moveTo>
                    <a:pt x="193726" y="0"/>
                  </a:moveTo>
                  <a:lnTo>
                    <a:pt x="193732" y="1"/>
                  </a:lnTo>
                  <a:lnTo>
                    <a:pt x="193732" y="38367"/>
                  </a:lnTo>
                  <a:lnTo>
                    <a:pt x="193726" y="38367"/>
                  </a:lnTo>
                  <a:cubicBezTo>
                    <a:pt x="150546" y="38367"/>
                    <a:pt x="111697" y="55156"/>
                    <a:pt x="83617" y="82131"/>
                  </a:cubicBezTo>
                  <a:cubicBezTo>
                    <a:pt x="55537" y="109144"/>
                    <a:pt x="38405" y="146024"/>
                    <a:pt x="38392" y="186855"/>
                  </a:cubicBezTo>
                  <a:cubicBezTo>
                    <a:pt x="38405" y="227686"/>
                    <a:pt x="55537" y="264567"/>
                    <a:pt x="83617" y="291579"/>
                  </a:cubicBezTo>
                  <a:cubicBezTo>
                    <a:pt x="111697" y="318554"/>
                    <a:pt x="150546" y="335344"/>
                    <a:pt x="193726" y="335344"/>
                  </a:cubicBezTo>
                  <a:lnTo>
                    <a:pt x="193732" y="335343"/>
                  </a:lnTo>
                  <a:lnTo>
                    <a:pt x="193732" y="373710"/>
                  </a:lnTo>
                  <a:lnTo>
                    <a:pt x="193726" y="373711"/>
                  </a:lnTo>
                  <a:cubicBezTo>
                    <a:pt x="140513" y="373711"/>
                    <a:pt x="92100" y="352958"/>
                    <a:pt x="57036" y="319253"/>
                  </a:cubicBezTo>
                  <a:cubicBezTo>
                    <a:pt x="21946" y="285585"/>
                    <a:pt x="0" y="238620"/>
                    <a:pt x="25" y="186855"/>
                  </a:cubicBezTo>
                  <a:cubicBezTo>
                    <a:pt x="0" y="135090"/>
                    <a:pt x="21946" y="88126"/>
                    <a:pt x="57036" y="54458"/>
                  </a:cubicBezTo>
                  <a:cubicBezTo>
                    <a:pt x="92100" y="20752"/>
                    <a:pt x="140513" y="0"/>
                    <a:pt x="193726" y="0"/>
                  </a:cubicBezTo>
                  <a:close/>
                </a:path>
              </a:pathLst>
            </a:custGeom>
            <a:ln w="0" cap="flat">
              <a:miter lim="127000"/>
            </a:ln>
          </p:spPr>
          <p:style>
            <a:lnRef idx="0">
              <a:srgbClr val="000000">
                <a:alpha val="0"/>
              </a:srgbClr>
            </a:lnRef>
            <a:fillRef idx="1">
              <a:srgbClr val="671365"/>
            </a:fillRef>
            <a:effectRef idx="0">
              <a:scrgbClr r="0" g="0" b="0"/>
            </a:effectRef>
            <a:fontRef idx="none"/>
          </p:style>
          <p:txBody>
            <a:bodyPr/>
            <a:lstStyle/>
            <a:p>
              <a:endParaRPr lang="en-GB"/>
            </a:p>
          </p:txBody>
        </p:sp>
        <p:sp>
          <p:nvSpPr>
            <p:cNvPr id="30" name="Shape 545"/>
            <p:cNvSpPr/>
            <p:nvPr/>
          </p:nvSpPr>
          <p:spPr>
            <a:xfrm>
              <a:off x="727291" y="559979"/>
              <a:ext cx="193719" cy="373709"/>
            </a:xfrm>
            <a:custGeom>
              <a:avLst/>
              <a:gdLst/>
              <a:ahLst/>
              <a:cxnLst/>
              <a:rect l="0" t="0" r="0" b="0"/>
              <a:pathLst>
                <a:path w="193719" h="373709">
                  <a:moveTo>
                    <a:pt x="0" y="0"/>
                  </a:moveTo>
                  <a:lnTo>
                    <a:pt x="38870" y="3769"/>
                  </a:lnTo>
                  <a:cubicBezTo>
                    <a:pt x="76579" y="11185"/>
                    <a:pt x="110388" y="29178"/>
                    <a:pt x="136697" y="54457"/>
                  </a:cubicBezTo>
                  <a:cubicBezTo>
                    <a:pt x="171774" y="88125"/>
                    <a:pt x="193719" y="135089"/>
                    <a:pt x="193694" y="186854"/>
                  </a:cubicBezTo>
                  <a:cubicBezTo>
                    <a:pt x="193719" y="238620"/>
                    <a:pt x="171774" y="285584"/>
                    <a:pt x="136697" y="319252"/>
                  </a:cubicBezTo>
                  <a:cubicBezTo>
                    <a:pt x="110388" y="344531"/>
                    <a:pt x="76579" y="362524"/>
                    <a:pt x="38870" y="369940"/>
                  </a:cubicBezTo>
                  <a:lnTo>
                    <a:pt x="0" y="373709"/>
                  </a:lnTo>
                  <a:lnTo>
                    <a:pt x="0" y="335342"/>
                  </a:lnTo>
                  <a:lnTo>
                    <a:pt x="31466" y="332298"/>
                  </a:lnTo>
                  <a:cubicBezTo>
                    <a:pt x="61926" y="326312"/>
                    <a:pt x="89046" y="311810"/>
                    <a:pt x="110115" y="291578"/>
                  </a:cubicBezTo>
                  <a:cubicBezTo>
                    <a:pt x="138182" y="264566"/>
                    <a:pt x="155315" y="227685"/>
                    <a:pt x="155340" y="186854"/>
                  </a:cubicBezTo>
                  <a:cubicBezTo>
                    <a:pt x="155315" y="146024"/>
                    <a:pt x="138182" y="109143"/>
                    <a:pt x="110115" y="82131"/>
                  </a:cubicBezTo>
                  <a:cubicBezTo>
                    <a:pt x="89046" y="61899"/>
                    <a:pt x="61926" y="47397"/>
                    <a:pt x="31466" y="41411"/>
                  </a:cubicBezTo>
                  <a:lnTo>
                    <a:pt x="0" y="38367"/>
                  </a:lnTo>
                  <a:lnTo>
                    <a:pt x="0" y="0"/>
                  </a:lnTo>
                  <a:close/>
                </a:path>
              </a:pathLst>
            </a:custGeom>
            <a:ln w="0" cap="flat">
              <a:miter lim="127000"/>
            </a:ln>
          </p:spPr>
          <p:style>
            <a:lnRef idx="0">
              <a:srgbClr val="000000">
                <a:alpha val="0"/>
              </a:srgbClr>
            </a:lnRef>
            <a:fillRef idx="1">
              <a:srgbClr val="671365"/>
            </a:fillRef>
            <a:effectRef idx="0">
              <a:scrgbClr r="0" g="0" b="0"/>
            </a:effectRef>
            <a:fontRef idx="none"/>
          </p:style>
          <p:txBody>
            <a:bodyPr/>
            <a:lstStyle/>
            <a:p>
              <a:endParaRPr lang="en-GB"/>
            </a:p>
          </p:txBody>
        </p:sp>
        <p:sp>
          <p:nvSpPr>
            <p:cNvPr id="31" name="Shape 546"/>
            <p:cNvSpPr/>
            <p:nvPr/>
          </p:nvSpPr>
          <p:spPr>
            <a:xfrm>
              <a:off x="627185" y="770085"/>
              <a:ext cx="210883" cy="73266"/>
            </a:xfrm>
            <a:custGeom>
              <a:avLst/>
              <a:gdLst/>
              <a:ahLst/>
              <a:cxnLst/>
              <a:rect l="0" t="0" r="0" b="0"/>
              <a:pathLst>
                <a:path w="210883" h="73266">
                  <a:moveTo>
                    <a:pt x="182969" y="0"/>
                  </a:moveTo>
                  <a:cubicBezTo>
                    <a:pt x="185268" y="11125"/>
                    <a:pt x="189446" y="19406"/>
                    <a:pt x="194412" y="25895"/>
                  </a:cubicBezTo>
                  <a:cubicBezTo>
                    <a:pt x="199377" y="32372"/>
                    <a:pt x="205219" y="37071"/>
                    <a:pt x="210883" y="40501"/>
                  </a:cubicBezTo>
                  <a:lnTo>
                    <a:pt x="198882" y="60389"/>
                  </a:lnTo>
                  <a:cubicBezTo>
                    <a:pt x="192786" y="56718"/>
                    <a:pt x="186411" y="51778"/>
                    <a:pt x="180530" y="45365"/>
                  </a:cubicBezTo>
                  <a:cubicBezTo>
                    <a:pt x="149924" y="65989"/>
                    <a:pt x="120764" y="73266"/>
                    <a:pt x="96152" y="73216"/>
                  </a:cubicBezTo>
                  <a:cubicBezTo>
                    <a:pt x="73012" y="73216"/>
                    <a:pt x="54077" y="67018"/>
                    <a:pt x="40907" y="60833"/>
                  </a:cubicBezTo>
                  <a:cubicBezTo>
                    <a:pt x="35992" y="58521"/>
                    <a:pt x="31852" y="56197"/>
                    <a:pt x="28575" y="54178"/>
                  </a:cubicBezTo>
                  <a:cubicBezTo>
                    <a:pt x="23190" y="59665"/>
                    <a:pt x="17475" y="64008"/>
                    <a:pt x="12001" y="67310"/>
                  </a:cubicBezTo>
                  <a:lnTo>
                    <a:pt x="0" y="47422"/>
                  </a:lnTo>
                  <a:cubicBezTo>
                    <a:pt x="5677" y="43993"/>
                    <a:pt x="11506" y="39294"/>
                    <a:pt x="16472" y="32817"/>
                  </a:cubicBezTo>
                  <a:cubicBezTo>
                    <a:pt x="21438" y="26315"/>
                    <a:pt x="25629" y="18047"/>
                    <a:pt x="27927" y="6921"/>
                  </a:cubicBezTo>
                  <a:lnTo>
                    <a:pt x="50673" y="11595"/>
                  </a:lnTo>
                  <a:cubicBezTo>
                    <a:pt x="49238" y="18606"/>
                    <a:pt x="47117" y="24956"/>
                    <a:pt x="44539" y="30709"/>
                  </a:cubicBezTo>
                  <a:cubicBezTo>
                    <a:pt x="46850" y="32080"/>
                    <a:pt x="49632" y="33617"/>
                    <a:pt x="52959" y="35192"/>
                  </a:cubicBezTo>
                  <a:cubicBezTo>
                    <a:pt x="63284" y="40043"/>
                    <a:pt x="78130" y="44882"/>
                    <a:pt x="96152" y="44882"/>
                  </a:cubicBezTo>
                  <a:cubicBezTo>
                    <a:pt x="115507" y="44831"/>
                    <a:pt x="138747" y="39446"/>
                    <a:pt x="165405" y="21361"/>
                  </a:cubicBezTo>
                  <a:cubicBezTo>
                    <a:pt x="163284" y="16243"/>
                    <a:pt x="161455" y="10757"/>
                    <a:pt x="160210" y="4687"/>
                  </a:cubicBezTo>
                  <a:lnTo>
                    <a:pt x="182969" y="0"/>
                  </a:lnTo>
                  <a:close/>
                </a:path>
              </a:pathLst>
            </a:custGeom>
            <a:ln w="0" cap="flat">
              <a:miter lim="127000"/>
            </a:ln>
          </p:spPr>
          <p:style>
            <a:lnRef idx="0">
              <a:srgbClr val="000000">
                <a:alpha val="0"/>
              </a:srgbClr>
            </a:lnRef>
            <a:fillRef idx="1">
              <a:srgbClr val="671365"/>
            </a:fillRef>
            <a:effectRef idx="0">
              <a:scrgbClr r="0" g="0" b="0"/>
            </a:effectRef>
            <a:fontRef idx="none"/>
          </p:style>
          <p:txBody>
            <a:bodyPr/>
            <a:lstStyle/>
            <a:p>
              <a:endParaRPr lang="en-GB"/>
            </a:p>
          </p:txBody>
        </p:sp>
        <p:sp>
          <p:nvSpPr>
            <p:cNvPr id="32" name="Shape 547"/>
            <p:cNvSpPr/>
            <p:nvPr/>
          </p:nvSpPr>
          <p:spPr>
            <a:xfrm>
              <a:off x="634144" y="692241"/>
              <a:ext cx="63322" cy="25464"/>
            </a:xfrm>
            <a:custGeom>
              <a:avLst/>
              <a:gdLst/>
              <a:ahLst/>
              <a:cxnLst/>
              <a:rect l="0" t="0" r="0" b="0"/>
              <a:pathLst>
                <a:path w="63322" h="25464">
                  <a:moveTo>
                    <a:pt x="53251" y="0"/>
                  </a:moveTo>
                  <a:lnTo>
                    <a:pt x="63322" y="15113"/>
                  </a:lnTo>
                  <a:cubicBezTo>
                    <a:pt x="52083" y="22644"/>
                    <a:pt x="41008" y="25464"/>
                    <a:pt x="31534" y="25426"/>
                  </a:cubicBezTo>
                  <a:cubicBezTo>
                    <a:pt x="22047" y="25426"/>
                    <a:pt x="14288" y="22746"/>
                    <a:pt x="8915" y="20091"/>
                  </a:cubicBezTo>
                  <a:cubicBezTo>
                    <a:pt x="3531" y="17425"/>
                    <a:pt x="432" y="14770"/>
                    <a:pt x="0" y="14389"/>
                  </a:cubicBezTo>
                  <a:lnTo>
                    <a:pt x="11963" y="724"/>
                  </a:lnTo>
                  <a:lnTo>
                    <a:pt x="10046" y="2908"/>
                  </a:lnTo>
                  <a:lnTo>
                    <a:pt x="11913" y="673"/>
                  </a:lnTo>
                  <a:lnTo>
                    <a:pt x="12065" y="800"/>
                  </a:lnTo>
                  <a:lnTo>
                    <a:pt x="12979" y="1473"/>
                  </a:lnTo>
                  <a:cubicBezTo>
                    <a:pt x="13843" y="2083"/>
                    <a:pt x="15215" y="2946"/>
                    <a:pt x="16967" y="3810"/>
                  </a:cubicBezTo>
                  <a:cubicBezTo>
                    <a:pt x="20498" y="5550"/>
                    <a:pt x="25514" y="7277"/>
                    <a:pt x="31534" y="7265"/>
                  </a:cubicBezTo>
                  <a:cubicBezTo>
                    <a:pt x="37554" y="7239"/>
                    <a:pt x="44704" y="5664"/>
                    <a:pt x="53251" y="0"/>
                  </a:cubicBezTo>
                  <a:close/>
                </a:path>
              </a:pathLst>
            </a:custGeom>
            <a:ln w="0" cap="flat">
              <a:miter lim="127000"/>
            </a:ln>
          </p:spPr>
          <p:style>
            <a:lnRef idx="0">
              <a:srgbClr val="000000">
                <a:alpha val="0"/>
              </a:srgbClr>
            </a:lnRef>
            <a:fillRef idx="1">
              <a:srgbClr val="671365"/>
            </a:fillRef>
            <a:effectRef idx="0">
              <a:scrgbClr r="0" g="0" b="0"/>
            </a:effectRef>
            <a:fontRef idx="none"/>
          </p:style>
          <p:txBody>
            <a:bodyPr/>
            <a:lstStyle/>
            <a:p>
              <a:endParaRPr lang="en-GB"/>
            </a:p>
          </p:txBody>
        </p:sp>
        <p:sp>
          <p:nvSpPr>
            <p:cNvPr id="33" name="Shape 548"/>
            <p:cNvSpPr/>
            <p:nvPr/>
          </p:nvSpPr>
          <p:spPr>
            <a:xfrm>
              <a:off x="747139" y="693941"/>
              <a:ext cx="63322" cy="25464"/>
            </a:xfrm>
            <a:custGeom>
              <a:avLst/>
              <a:gdLst/>
              <a:ahLst/>
              <a:cxnLst/>
              <a:rect l="0" t="0" r="0" b="0"/>
              <a:pathLst>
                <a:path w="63322" h="25464">
                  <a:moveTo>
                    <a:pt x="53251" y="0"/>
                  </a:moveTo>
                  <a:lnTo>
                    <a:pt x="63322" y="15113"/>
                  </a:lnTo>
                  <a:cubicBezTo>
                    <a:pt x="52083" y="22644"/>
                    <a:pt x="41008" y="25464"/>
                    <a:pt x="31534" y="25438"/>
                  </a:cubicBezTo>
                  <a:cubicBezTo>
                    <a:pt x="22047" y="25426"/>
                    <a:pt x="14288" y="22746"/>
                    <a:pt x="8915" y="20091"/>
                  </a:cubicBezTo>
                  <a:cubicBezTo>
                    <a:pt x="3531" y="17425"/>
                    <a:pt x="432" y="14770"/>
                    <a:pt x="0" y="14389"/>
                  </a:cubicBezTo>
                  <a:lnTo>
                    <a:pt x="11963" y="724"/>
                  </a:lnTo>
                  <a:lnTo>
                    <a:pt x="10046" y="2908"/>
                  </a:lnTo>
                  <a:lnTo>
                    <a:pt x="11913" y="673"/>
                  </a:lnTo>
                  <a:lnTo>
                    <a:pt x="12065" y="800"/>
                  </a:lnTo>
                  <a:lnTo>
                    <a:pt x="12979" y="1473"/>
                  </a:lnTo>
                  <a:cubicBezTo>
                    <a:pt x="13843" y="2083"/>
                    <a:pt x="15215" y="2946"/>
                    <a:pt x="16967" y="3810"/>
                  </a:cubicBezTo>
                  <a:cubicBezTo>
                    <a:pt x="20498" y="5550"/>
                    <a:pt x="25514" y="7277"/>
                    <a:pt x="31534" y="7265"/>
                  </a:cubicBezTo>
                  <a:cubicBezTo>
                    <a:pt x="37554" y="7239"/>
                    <a:pt x="44704" y="5664"/>
                    <a:pt x="53251" y="0"/>
                  </a:cubicBezTo>
                  <a:close/>
                </a:path>
              </a:pathLst>
            </a:custGeom>
            <a:ln w="0" cap="flat">
              <a:miter lim="127000"/>
            </a:ln>
          </p:spPr>
          <p:style>
            <a:lnRef idx="0">
              <a:srgbClr val="000000">
                <a:alpha val="0"/>
              </a:srgbClr>
            </a:lnRef>
            <a:fillRef idx="1">
              <a:srgbClr val="671365"/>
            </a:fillRef>
            <a:effectRef idx="0">
              <a:scrgbClr r="0" g="0" b="0"/>
            </a:effectRef>
            <a:fontRef idx="none"/>
          </p:style>
          <p:txBody>
            <a:bodyPr/>
            <a:lstStyle/>
            <a:p>
              <a:endParaRPr lang="en-GB"/>
            </a:p>
          </p:txBody>
        </p:sp>
        <p:sp>
          <p:nvSpPr>
            <p:cNvPr id="34" name="Shape 549"/>
            <p:cNvSpPr/>
            <p:nvPr/>
          </p:nvSpPr>
          <p:spPr>
            <a:xfrm>
              <a:off x="4021611" y="590578"/>
              <a:ext cx="350891" cy="539890"/>
            </a:xfrm>
            <a:custGeom>
              <a:avLst/>
              <a:gdLst/>
              <a:ahLst/>
              <a:cxnLst/>
              <a:rect l="0" t="0" r="0" b="0"/>
              <a:pathLst>
                <a:path w="350891" h="539890">
                  <a:moveTo>
                    <a:pt x="159677" y="0"/>
                  </a:moveTo>
                  <a:cubicBezTo>
                    <a:pt x="184086" y="26"/>
                    <a:pt x="210464" y="4039"/>
                    <a:pt x="238366" y="10744"/>
                  </a:cubicBezTo>
                  <a:cubicBezTo>
                    <a:pt x="266268" y="17450"/>
                    <a:pt x="295669" y="26899"/>
                    <a:pt x="325742" y="38126"/>
                  </a:cubicBezTo>
                  <a:lnTo>
                    <a:pt x="350891" y="48660"/>
                  </a:lnTo>
                  <a:lnTo>
                    <a:pt x="350891" y="101348"/>
                  </a:lnTo>
                  <a:lnTo>
                    <a:pt x="297915" y="80006"/>
                  </a:lnTo>
                  <a:cubicBezTo>
                    <a:pt x="273059" y="71051"/>
                    <a:pt x="249117" y="63609"/>
                    <a:pt x="226936" y="58281"/>
                  </a:cubicBezTo>
                  <a:cubicBezTo>
                    <a:pt x="201613" y="52172"/>
                    <a:pt x="178600" y="48882"/>
                    <a:pt x="159677" y="48895"/>
                  </a:cubicBezTo>
                  <a:cubicBezTo>
                    <a:pt x="142329" y="48870"/>
                    <a:pt x="128663" y="51689"/>
                    <a:pt x="119380" y="56274"/>
                  </a:cubicBezTo>
                  <a:cubicBezTo>
                    <a:pt x="107975" y="61875"/>
                    <a:pt x="98082" y="70104"/>
                    <a:pt x="89281" y="81204"/>
                  </a:cubicBezTo>
                  <a:cubicBezTo>
                    <a:pt x="80492" y="92279"/>
                    <a:pt x="72936" y="106223"/>
                    <a:pt x="66891" y="122441"/>
                  </a:cubicBezTo>
                  <a:cubicBezTo>
                    <a:pt x="54737" y="154864"/>
                    <a:pt x="48857" y="196241"/>
                    <a:pt x="48895" y="239395"/>
                  </a:cubicBezTo>
                  <a:cubicBezTo>
                    <a:pt x="48882" y="280124"/>
                    <a:pt x="54026" y="322453"/>
                    <a:pt x="63043" y="360553"/>
                  </a:cubicBezTo>
                  <a:cubicBezTo>
                    <a:pt x="71996" y="398641"/>
                    <a:pt x="84975" y="432575"/>
                    <a:pt x="99428" y="456070"/>
                  </a:cubicBezTo>
                  <a:cubicBezTo>
                    <a:pt x="108979" y="471780"/>
                    <a:pt x="119228" y="482524"/>
                    <a:pt x="127470" y="487465"/>
                  </a:cubicBezTo>
                  <a:cubicBezTo>
                    <a:pt x="128638" y="488188"/>
                    <a:pt x="130734" y="489115"/>
                    <a:pt x="133998" y="489827"/>
                  </a:cubicBezTo>
                  <a:cubicBezTo>
                    <a:pt x="137236" y="490538"/>
                    <a:pt x="141579" y="491008"/>
                    <a:pt x="146825" y="490995"/>
                  </a:cubicBezTo>
                  <a:cubicBezTo>
                    <a:pt x="160020" y="491046"/>
                    <a:pt x="178651" y="488011"/>
                    <a:pt x="200266" y="482092"/>
                  </a:cubicBezTo>
                  <a:cubicBezTo>
                    <a:pt x="221920" y="476212"/>
                    <a:pt x="246659" y="467589"/>
                    <a:pt x="273063" y="457023"/>
                  </a:cubicBezTo>
                  <a:lnTo>
                    <a:pt x="350891" y="422757"/>
                  </a:lnTo>
                  <a:lnTo>
                    <a:pt x="350891" y="476304"/>
                  </a:lnTo>
                  <a:lnTo>
                    <a:pt x="291211" y="502433"/>
                  </a:lnTo>
                  <a:cubicBezTo>
                    <a:pt x="265414" y="512744"/>
                    <a:pt x="240747" y="521463"/>
                    <a:pt x="217944" y="527927"/>
                  </a:cubicBezTo>
                  <a:cubicBezTo>
                    <a:pt x="191821" y="535293"/>
                    <a:pt x="168199" y="539839"/>
                    <a:pt x="146825" y="539890"/>
                  </a:cubicBezTo>
                  <a:cubicBezTo>
                    <a:pt x="138824" y="539890"/>
                    <a:pt x="131089" y="539230"/>
                    <a:pt x="123584" y="537604"/>
                  </a:cubicBezTo>
                  <a:cubicBezTo>
                    <a:pt x="116078" y="535966"/>
                    <a:pt x="108725" y="533324"/>
                    <a:pt x="101917" y="529146"/>
                  </a:cubicBezTo>
                  <a:cubicBezTo>
                    <a:pt x="84074" y="518109"/>
                    <a:pt x="70002" y="501498"/>
                    <a:pt x="57734" y="481609"/>
                  </a:cubicBezTo>
                  <a:cubicBezTo>
                    <a:pt x="45542" y="461671"/>
                    <a:pt x="35268" y="438138"/>
                    <a:pt x="26772" y="412242"/>
                  </a:cubicBezTo>
                  <a:cubicBezTo>
                    <a:pt x="9855" y="360465"/>
                    <a:pt x="38" y="299149"/>
                    <a:pt x="0" y="239395"/>
                  </a:cubicBezTo>
                  <a:cubicBezTo>
                    <a:pt x="13" y="203784"/>
                    <a:pt x="3505" y="168746"/>
                    <a:pt x="11506" y="136538"/>
                  </a:cubicBezTo>
                  <a:cubicBezTo>
                    <a:pt x="19533" y="104356"/>
                    <a:pt x="31991" y="74841"/>
                    <a:pt x="50952" y="50839"/>
                  </a:cubicBezTo>
                  <a:cubicBezTo>
                    <a:pt x="63576" y="34887"/>
                    <a:pt x="79248" y="21463"/>
                    <a:pt x="97917" y="12357"/>
                  </a:cubicBezTo>
                  <a:cubicBezTo>
                    <a:pt x="116484" y="3328"/>
                    <a:pt x="137401" y="39"/>
                    <a:pt x="159677" y="0"/>
                  </a:cubicBezTo>
                  <a:close/>
                </a:path>
              </a:pathLst>
            </a:custGeom>
            <a:ln w="0" cap="flat">
              <a:miter lim="127000"/>
            </a:ln>
          </p:spPr>
          <p:style>
            <a:lnRef idx="0">
              <a:srgbClr val="000000">
                <a:alpha val="0"/>
              </a:srgbClr>
            </a:lnRef>
            <a:fillRef idx="1">
              <a:srgbClr val="671365"/>
            </a:fillRef>
            <a:effectRef idx="0">
              <a:scrgbClr r="0" g="0" b="0"/>
            </a:effectRef>
            <a:fontRef idx="none"/>
          </p:style>
          <p:txBody>
            <a:bodyPr/>
            <a:lstStyle/>
            <a:p>
              <a:endParaRPr lang="en-GB"/>
            </a:p>
          </p:txBody>
        </p:sp>
        <p:sp>
          <p:nvSpPr>
            <p:cNvPr id="35" name="Shape 550"/>
            <p:cNvSpPr/>
            <p:nvPr/>
          </p:nvSpPr>
          <p:spPr>
            <a:xfrm>
              <a:off x="4372502" y="639238"/>
              <a:ext cx="394498" cy="427644"/>
            </a:xfrm>
            <a:custGeom>
              <a:avLst/>
              <a:gdLst/>
              <a:ahLst/>
              <a:cxnLst/>
              <a:rect l="0" t="0" r="0" b="0"/>
              <a:pathLst>
                <a:path w="394498" h="427644">
                  <a:moveTo>
                    <a:pt x="0" y="0"/>
                  </a:moveTo>
                  <a:lnTo>
                    <a:pt x="66001" y="27646"/>
                  </a:lnTo>
                  <a:cubicBezTo>
                    <a:pt x="96369" y="41558"/>
                    <a:pt x="126376" y="56357"/>
                    <a:pt x="154989" y="71140"/>
                  </a:cubicBezTo>
                  <a:cubicBezTo>
                    <a:pt x="269415" y="130246"/>
                    <a:pt x="361503" y="189085"/>
                    <a:pt x="361897" y="189313"/>
                  </a:cubicBezTo>
                  <a:lnTo>
                    <a:pt x="394498" y="210141"/>
                  </a:lnTo>
                  <a:lnTo>
                    <a:pt x="361694" y="230652"/>
                  </a:lnTo>
                  <a:cubicBezTo>
                    <a:pt x="361249" y="230905"/>
                    <a:pt x="184021" y="341751"/>
                    <a:pt x="20369" y="418726"/>
                  </a:cubicBezTo>
                  <a:lnTo>
                    <a:pt x="0" y="427644"/>
                  </a:lnTo>
                  <a:lnTo>
                    <a:pt x="0" y="374097"/>
                  </a:lnTo>
                  <a:lnTo>
                    <a:pt x="5278" y="371774"/>
                  </a:lnTo>
                  <a:cubicBezTo>
                    <a:pt x="33872" y="358217"/>
                    <a:pt x="62971" y="343580"/>
                    <a:pt x="91412" y="328709"/>
                  </a:cubicBezTo>
                  <a:cubicBezTo>
                    <a:pt x="176775" y="284084"/>
                    <a:pt x="256316" y="237337"/>
                    <a:pt x="300256" y="210876"/>
                  </a:cubicBezTo>
                  <a:lnTo>
                    <a:pt x="301996" y="209821"/>
                  </a:lnTo>
                  <a:lnTo>
                    <a:pt x="278006" y="195389"/>
                  </a:lnTo>
                  <a:cubicBezTo>
                    <a:pt x="266085" y="188320"/>
                    <a:pt x="252632" y="180455"/>
                    <a:pt x="237958" y="172054"/>
                  </a:cubicBezTo>
                  <a:cubicBezTo>
                    <a:pt x="179284" y="138450"/>
                    <a:pt x="101026" y="96260"/>
                    <a:pt x="23480" y="62148"/>
                  </a:cubicBezTo>
                  <a:lnTo>
                    <a:pt x="0" y="52688"/>
                  </a:lnTo>
                  <a:lnTo>
                    <a:pt x="0" y="0"/>
                  </a:lnTo>
                  <a:close/>
                </a:path>
              </a:pathLst>
            </a:custGeom>
            <a:ln w="0" cap="flat">
              <a:miter lim="127000"/>
            </a:ln>
          </p:spPr>
          <p:style>
            <a:lnRef idx="0">
              <a:srgbClr val="000000">
                <a:alpha val="0"/>
              </a:srgbClr>
            </a:lnRef>
            <a:fillRef idx="1">
              <a:srgbClr val="671365"/>
            </a:fillRef>
            <a:effectRef idx="0">
              <a:scrgbClr r="0" g="0" b="0"/>
            </a:effectRef>
            <a:fontRef idx="none"/>
          </p:style>
          <p:txBody>
            <a:bodyPr/>
            <a:lstStyle/>
            <a:p>
              <a:endParaRPr lang="en-GB"/>
            </a:p>
          </p:txBody>
        </p:sp>
        <p:sp>
          <p:nvSpPr>
            <p:cNvPr id="36" name="Shape 551"/>
            <p:cNvSpPr/>
            <p:nvPr/>
          </p:nvSpPr>
          <p:spPr>
            <a:xfrm>
              <a:off x="3538805" y="636219"/>
              <a:ext cx="394497" cy="427311"/>
            </a:xfrm>
            <a:custGeom>
              <a:avLst/>
              <a:gdLst/>
              <a:ahLst/>
              <a:cxnLst/>
              <a:rect l="0" t="0" r="0" b="0"/>
              <a:pathLst>
                <a:path w="394497" h="427311">
                  <a:moveTo>
                    <a:pt x="394497" y="0"/>
                  </a:moveTo>
                  <a:lnTo>
                    <a:pt x="394497" y="52930"/>
                  </a:lnTo>
                  <a:lnTo>
                    <a:pt x="357176" y="68318"/>
                  </a:lnTo>
                  <a:cubicBezTo>
                    <a:pt x="328555" y="81241"/>
                    <a:pt x="299987" y="95131"/>
                    <a:pt x="272529" y="109146"/>
                  </a:cubicBezTo>
                  <a:cubicBezTo>
                    <a:pt x="203838" y="144190"/>
                    <a:pt x="142033" y="180013"/>
                    <a:pt x="102790" y="203567"/>
                  </a:cubicBezTo>
                  <a:lnTo>
                    <a:pt x="92500" y="209805"/>
                  </a:lnTo>
                  <a:lnTo>
                    <a:pt x="122745" y="227894"/>
                  </a:lnTo>
                  <a:cubicBezTo>
                    <a:pt x="135887" y="235670"/>
                    <a:pt x="150660" y="244318"/>
                    <a:pt x="166688" y="253557"/>
                  </a:cubicBezTo>
                  <a:cubicBezTo>
                    <a:pt x="198743" y="272036"/>
                    <a:pt x="235833" y="292877"/>
                    <a:pt x="274895" y="313792"/>
                  </a:cubicBezTo>
                  <a:lnTo>
                    <a:pt x="394497" y="374255"/>
                  </a:lnTo>
                  <a:lnTo>
                    <a:pt x="394497" y="427311"/>
                  </a:lnTo>
                  <a:lnTo>
                    <a:pt x="350658" y="407501"/>
                  </a:lnTo>
                  <a:cubicBezTo>
                    <a:pt x="319310" y="392282"/>
                    <a:pt x="287833" y="376093"/>
                    <a:pt x="257492" y="359920"/>
                  </a:cubicBezTo>
                  <a:cubicBezTo>
                    <a:pt x="136156" y="295252"/>
                    <a:pt x="33096" y="230825"/>
                    <a:pt x="32804" y="230660"/>
                  </a:cubicBezTo>
                  <a:lnTo>
                    <a:pt x="0" y="210149"/>
                  </a:lnTo>
                  <a:lnTo>
                    <a:pt x="32601" y="189321"/>
                  </a:lnTo>
                  <a:cubicBezTo>
                    <a:pt x="33172" y="188991"/>
                    <a:pt x="191465" y="87785"/>
                    <a:pt x="351333" y="17389"/>
                  </a:cubicBezTo>
                  <a:lnTo>
                    <a:pt x="394497" y="0"/>
                  </a:lnTo>
                  <a:close/>
                </a:path>
              </a:pathLst>
            </a:custGeom>
            <a:ln w="0" cap="flat">
              <a:miter lim="127000"/>
            </a:ln>
          </p:spPr>
          <p:style>
            <a:lnRef idx="0">
              <a:srgbClr val="000000">
                <a:alpha val="0"/>
              </a:srgbClr>
            </a:lnRef>
            <a:fillRef idx="1">
              <a:srgbClr val="671365"/>
            </a:fillRef>
            <a:effectRef idx="0">
              <a:scrgbClr r="0" g="0" b="0"/>
            </a:effectRef>
            <a:fontRef idx="none"/>
          </p:style>
          <p:txBody>
            <a:bodyPr/>
            <a:lstStyle/>
            <a:p>
              <a:endParaRPr lang="en-GB"/>
            </a:p>
          </p:txBody>
        </p:sp>
        <p:sp>
          <p:nvSpPr>
            <p:cNvPr id="37" name="Shape 552"/>
            <p:cNvSpPr/>
            <p:nvPr/>
          </p:nvSpPr>
          <p:spPr>
            <a:xfrm>
              <a:off x="3933302" y="587555"/>
              <a:ext cx="350891" cy="539890"/>
            </a:xfrm>
            <a:custGeom>
              <a:avLst/>
              <a:gdLst/>
              <a:ahLst/>
              <a:cxnLst/>
              <a:rect l="0" t="0" r="0" b="0"/>
              <a:pathLst>
                <a:path w="350891" h="539890">
                  <a:moveTo>
                    <a:pt x="191227" y="0"/>
                  </a:moveTo>
                  <a:cubicBezTo>
                    <a:pt x="213503" y="39"/>
                    <a:pt x="234407" y="3328"/>
                    <a:pt x="252974" y="12357"/>
                  </a:cubicBezTo>
                  <a:cubicBezTo>
                    <a:pt x="271644" y="21463"/>
                    <a:pt x="287315" y="34887"/>
                    <a:pt x="299939" y="50839"/>
                  </a:cubicBezTo>
                  <a:cubicBezTo>
                    <a:pt x="312588" y="66815"/>
                    <a:pt x="322329" y="85306"/>
                    <a:pt x="329809" y="105347"/>
                  </a:cubicBezTo>
                  <a:cubicBezTo>
                    <a:pt x="344719" y="145453"/>
                    <a:pt x="350853" y="191910"/>
                    <a:pt x="350891" y="239395"/>
                  </a:cubicBezTo>
                  <a:cubicBezTo>
                    <a:pt x="350891" y="284201"/>
                    <a:pt x="345316" y="329909"/>
                    <a:pt x="335436" y="371793"/>
                  </a:cubicBezTo>
                  <a:cubicBezTo>
                    <a:pt x="325504" y="413690"/>
                    <a:pt x="311420" y="451714"/>
                    <a:pt x="293157" y="481609"/>
                  </a:cubicBezTo>
                  <a:cubicBezTo>
                    <a:pt x="280889" y="501498"/>
                    <a:pt x="266817" y="518109"/>
                    <a:pt x="248987" y="529146"/>
                  </a:cubicBezTo>
                  <a:cubicBezTo>
                    <a:pt x="242167" y="533324"/>
                    <a:pt x="234814" y="535966"/>
                    <a:pt x="227321" y="537604"/>
                  </a:cubicBezTo>
                  <a:cubicBezTo>
                    <a:pt x="219802" y="539230"/>
                    <a:pt x="212068" y="539890"/>
                    <a:pt x="204067" y="539890"/>
                  </a:cubicBezTo>
                  <a:cubicBezTo>
                    <a:pt x="182693" y="539839"/>
                    <a:pt x="159071" y="535293"/>
                    <a:pt x="132947" y="527927"/>
                  </a:cubicBezTo>
                  <a:cubicBezTo>
                    <a:pt x="106861" y="520548"/>
                    <a:pt x="78400" y="510210"/>
                    <a:pt x="48555" y="497917"/>
                  </a:cubicBezTo>
                  <a:lnTo>
                    <a:pt x="0" y="475976"/>
                  </a:lnTo>
                  <a:lnTo>
                    <a:pt x="0" y="422919"/>
                  </a:lnTo>
                  <a:lnTo>
                    <a:pt x="435" y="423139"/>
                  </a:lnTo>
                  <a:cubicBezTo>
                    <a:pt x="53635" y="448170"/>
                    <a:pt x="105032" y="469240"/>
                    <a:pt x="146256" y="480886"/>
                  </a:cubicBezTo>
                  <a:cubicBezTo>
                    <a:pt x="169751" y="487579"/>
                    <a:pt x="189983" y="491046"/>
                    <a:pt x="204067" y="490995"/>
                  </a:cubicBezTo>
                  <a:cubicBezTo>
                    <a:pt x="209312" y="491008"/>
                    <a:pt x="213655" y="490538"/>
                    <a:pt x="216907" y="489827"/>
                  </a:cubicBezTo>
                  <a:cubicBezTo>
                    <a:pt x="220157" y="489115"/>
                    <a:pt x="222253" y="488188"/>
                    <a:pt x="223434" y="487465"/>
                  </a:cubicBezTo>
                  <a:cubicBezTo>
                    <a:pt x="231677" y="482524"/>
                    <a:pt x="241913" y="471780"/>
                    <a:pt x="251463" y="456070"/>
                  </a:cubicBezTo>
                  <a:cubicBezTo>
                    <a:pt x="261064" y="440411"/>
                    <a:pt x="270107" y="420104"/>
                    <a:pt x="277651" y="397028"/>
                  </a:cubicBezTo>
                  <a:cubicBezTo>
                    <a:pt x="292814" y="350851"/>
                    <a:pt x="302035" y="293701"/>
                    <a:pt x="301996" y="239395"/>
                  </a:cubicBezTo>
                  <a:cubicBezTo>
                    <a:pt x="302009" y="207035"/>
                    <a:pt x="298745" y="175667"/>
                    <a:pt x="291938" y="148337"/>
                  </a:cubicBezTo>
                  <a:cubicBezTo>
                    <a:pt x="285169" y="120955"/>
                    <a:pt x="274793" y="97778"/>
                    <a:pt x="261610" y="81204"/>
                  </a:cubicBezTo>
                  <a:cubicBezTo>
                    <a:pt x="252809" y="70104"/>
                    <a:pt x="242916" y="61875"/>
                    <a:pt x="231511" y="56274"/>
                  </a:cubicBezTo>
                  <a:cubicBezTo>
                    <a:pt x="222228" y="51689"/>
                    <a:pt x="208562" y="48870"/>
                    <a:pt x="191227" y="48895"/>
                  </a:cubicBezTo>
                  <a:cubicBezTo>
                    <a:pt x="172888" y="48882"/>
                    <a:pt x="150714" y="51969"/>
                    <a:pt x="126330" y="57722"/>
                  </a:cubicBezTo>
                  <a:cubicBezTo>
                    <a:pt x="101933" y="63450"/>
                    <a:pt x="75289" y="71793"/>
                    <a:pt x="47641" y="81953"/>
                  </a:cubicBezTo>
                  <a:lnTo>
                    <a:pt x="0" y="101595"/>
                  </a:lnTo>
                  <a:lnTo>
                    <a:pt x="0" y="48664"/>
                  </a:lnTo>
                  <a:lnTo>
                    <a:pt x="36395" y="34003"/>
                  </a:lnTo>
                  <a:cubicBezTo>
                    <a:pt x="62548" y="24578"/>
                    <a:pt x="88128" y="16618"/>
                    <a:pt x="112525" y="10744"/>
                  </a:cubicBezTo>
                  <a:cubicBezTo>
                    <a:pt x="140440" y="4039"/>
                    <a:pt x="166805" y="26"/>
                    <a:pt x="191227" y="0"/>
                  </a:cubicBezTo>
                  <a:close/>
                </a:path>
              </a:pathLst>
            </a:custGeom>
            <a:ln w="0" cap="flat">
              <a:miter lim="127000"/>
            </a:ln>
          </p:spPr>
          <p:style>
            <a:lnRef idx="0">
              <a:srgbClr val="000000">
                <a:alpha val="0"/>
              </a:srgbClr>
            </a:lnRef>
            <a:fillRef idx="1">
              <a:srgbClr val="671365"/>
            </a:fillRef>
            <a:effectRef idx="0">
              <a:scrgbClr r="0" g="0" b="0"/>
            </a:effectRef>
            <a:fontRef idx="none"/>
          </p:style>
          <p:txBody>
            <a:bodyPr/>
            <a:lstStyle/>
            <a:p>
              <a:endParaRPr lang="en-GB"/>
            </a:p>
          </p:txBody>
        </p:sp>
        <p:sp>
          <p:nvSpPr>
            <p:cNvPr id="38" name="Shape 553"/>
            <p:cNvSpPr/>
            <p:nvPr/>
          </p:nvSpPr>
          <p:spPr>
            <a:xfrm>
              <a:off x="3928155" y="614881"/>
              <a:ext cx="482346" cy="482346"/>
            </a:xfrm>
            <a:custGeom>
              <a:avLst/>
              <a:gdLst/>
              <a:ahLst/>
              <a:cxnLst/>
              <a:rect l="0" t="0" r="0" b="0"/>
              <a:pathLst>
                <a:path w="482346" h="482346">
                  <a:moveTo>
                    <a:pt x="241173" y="0"/>
                  </a:moveTo>
                  <a:cubicBezTo>
                    <a:pt x="374371" y="0"/>
                    <a:pt x="482346" y="107976"/>
                    <a:pt x="482346" y="241173"/>
                  </a:cubicBezTo>
                  <a:cubicBezTo>
                    <a:pt x="482346" y="374370"/>
                    <a:pt x="374371" y="482346"/>
                    <a:pt x="241173" y="482346"/>
                  </a:cubicBezTo>
                  <a:cubicBezTo>
                    <a:pt x="107976" y="482346"/>
                    <a:pt x="0" y="374370"/>
                    <a:pt x="0" y="241173"/>
                  </a:cubicBezTo>
                  <a:cubicBezTo>
                    <a:pt x="0" y="107976"/>
                    <a:pt x="107976" y="0"/>
                    <a:pt x="241173" y="0"/>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39" name="Shape 554"/>
            <p:cNvSpPr/>
            <p:nvPr/>
          </p:nvSpPr>
          <p:spPr>
            <a:xfrm>
              <a:off x="3928155" y="614881"/>
              <a:ext cx="482346" cy="482346"/>
            </a:xfrm>
            <a:custGeom>
              <a:avLst/>
              <a:gdLst/>
              <a:ahLst/>
              <a:cxnLst/>
              <a:rect l="0" t="0" r="0" b="0"/>
              <a:pathLst>
                <a:path w="482346" h="482346">
                  <a:moveTo>
                    <a:pt x="482346" y="241173"/>
                  </a:moveTo>
                  <a:cubicBezTo>
                    <a:pt x="482346" y="374370"/>
                    <a:pt x="374371" y="482346"/>
                    <a:pt x="241173" y="482346"/>
                  </a:cubicBezTo>
                  <a:cubicBezTo>
                    <a:pt x="107976" y="482346"/>
                    <a:pt x="0" y="374370"/>
                    <a:pt x="0" y="241173"/>
                  </a:cubicBezTo>
                  <a:cubicBezTo>
                    <a:pt x="0" y="107976"/>
                    <a:pt x="107976" y="0"/>
                    <a:pt x="241173" y="0"/>
                  </a:cubicBezTo>
                  <a:cubicBezTo>
                    <a:pt x="374371" y="0"/>
                    <a:pt x="482346" y="107976"/>
                    <a:pt x="482346" y="241173"/>
                  </a:cubicBezTo>
                  <a:close/>
                </a:path>
              </a:pathLst>
            </a:custGeom>
            <a:ln w="58674" cap="flat">
              <a:miter lim="127000"/>
            </a:ln>
          </p:spPr>
          <p:style>
            <a:lnRef idx="1">
              <a:srgbClr val="671365"/>
            </a:lnRef>
            <a:fillRef idx="0">
              <a:srgbClr val="000000">
                <a:alpha val="0"/>
              </a:srgbClr>
            </a:fillRef>
            <a:effectRef idx="0">
              <a:scrgbClr r="0" g="0" b="0"/>
            </a:effectRef>
            <a:fontRef idx="none"/>
          </p:style>
          <p:txBody>
            <a:bodyPr/>
            <a:lstStyle/>
            <a:p>
              <a:endParaRPr lang="en-GB"/>
            </a:p>
          </p:txBody>
        </p:sp>
        <p:sp>
          <p:nvSpPr>
            <p:cNvPr id="40" name="Shape 555"/>
            <p:cNvSpPr/>
            <p:nvPr/>
          </p:nvSpPr>
          <p:spPr>
            <a:xfrm>
              <a:off x="4051649" y="727901"/>
              <a:ext cx="255079" cy="256591"/>
            </a:xfrm>
            <a:custGeom>
              <a:avLst/>
              <a:gdLst/>
              <a:ahLst/>
              <a:cxnLst/>
              <a:rect l="0" t="0" r="0" b="0"/>
              <a:pathLst>
                <a:path w="255079" h="256591">
                  <a:moveTo>
                    <a:pt x="127533" y="0"/>
                  </a:moveTo>
                  <a:cubicBezTo>
                    <a:pt x="144729" y="0"/>
                    <a:pt x="161087" y="3467"/>
                    <a:pt x="176047" y="9665"/>
                  </a:cubicBezTo>
                  <a:cubicBezTo>
                    <a:pt x="165138" y="16904"/>
                    <a:pt x="157899" y="29311"/>
                    <a:pt x="157899" y="43459"/>
                  </a:cubicBezTo>
                  <a:cubicBezTo>
                    <a:pt x="157899" y="65824"/>
                    <a:pt x="175933" y="83947"/>
                    <a:pt x="198158" y="83947"/>
                  </a:cubicBezTo>
                  <a:cubicBezTo>
                    <a:pt x="214706" y="83947"/>
                    <a:pt x="228905" y="73889"/>
                    <a:pt x="235090" y="59525"/>
                  </a:cubicBezTo>
                  <a:cubicBezTo>
                    <a:pt x="247688" y="79413"/>
                    <a:pt x="255079" y="102959"/>
                    <a:pt x="255079" y="128295"/>
                  </a:cubicBezTo>
                  <a:cubicBezTo>
                    <a:pt x="255079" y="199149"/>
                    <a:pt x="197980" y="256591"/>
                    <a:pt x="127533" y="256591"/>
                  </a:cubicBezTo>
                  <a:cubicBezTo>
                    <a:pt x="57099" y="256591"/>
                    <a:pt x="0" y="199149"/>
                    <a:pt x="0" y="128295"/>
                  </a:cubicBezTo>
                  <a:cubicBezTo>
                    <a:pt x="0" y="57442"/>
                    <a:pt x="57099" y="0"/>
                    <a:pt x="127533" y="0"/>
                  </a:cubicBezTo>
                  <a:close/>
                </a:path>
              </a:pathLst>
            </a:custGeom>
            <a:ln w="0" cap="flat">
              <a:miter lim="127000"/>
            </a:ln>
          </p:spPr>
          <p:style>
            <a:lnRef idx="0">
              <a:srgbClr val="000000">
                <a:alpha val="0"/>
              </a:srgbClr>
            </a:lnRef>
            <a:fillRef idx="1">
              <a:srgbClr val="671365"/>
            </a:fillRef>
            <a:effectRef idx="0">
              <a:scrgbClr r="0" g="0" b="0"/>
            </a:effectRef>
            <a:fontRef idx="none"/>
          </p:style>
          <p:txBody>
            <a:bodyPr/>
            <a:lstStyle/>
            <a:p>
              <a:endParaRPr lang="en-GB"/>
            </a:p>
          </p:txBody>
        </p:sp>
        <p:sp>
          <p:nvSpPr>
            <p:cNvPr id="41" name="Shape 556"/>
            <p:cNvSpPr/>
            <p:nvPr/>
          </p:nvSpPr>
          <p:spPr>
            <a:xfrm>
              <a:off x="2272411" y="221923"/>
              <a:ext cx="234810" cy="234823"/>
            </a:xfrm>
            <a:custGeom>
              <a:avLst/>
              <a:gdLst/>
              <a:ahLst/>
              <a:cxnLst/>
              <a:rect l="0" t="0" r="0" b="0"/>
              <a:pathLst>
                <a:path w="234810" h="234823">
                  <a:moveTo>
                    <a:pt x="117399" y="0"/>
                  </a:moveTo>
                  <a:cubicBezTo>
                    <a:pt x="182245" y="0"/>
                    <a:pt x="234810" y="52565"/>
                    <a:pt x="234810" y="117411"/>
                  </a:cubicBezTo>
                  <a:cubicBezTo>
                    <a:pt x="234810" y="182258"/>
                    <a:pt x="182245" y="234823"/>
                    <a:pt x="117399" y="234823"/>
                  </a:cubicBezTo>
                  <a:cubicBezTo>
                    <a:pt x="52565" y="234823"/>
                    <a:pt x="0" y="182258"/>
                    <a:pt x="0" y="117411"/>
                  </a:cubicBezTo>
                  <a:cubicBezTo>
                    <a:pt x="0" y="52565"/>
                    <a:pt x="52565" y="0"/>
                    <a:pt x="117399" y="0"/>
                  </a:cubicBezTo>
                  <a:close/>
                </a:path>
              </a:pathLst>
            </a:custGeom>
            <a:ln w="0" cap="flat">
              <a:miter lim="127000"/>
            </a:ln>
          </p:spPr>
          <p:style>
            <a:lnRef idx="0">
              <a:srgbClr val="000000">
                <a:alpha val="0"/>
              </a:srgbClr>
            </a:lnRef>
            <a:fillRef idx="1">
              <a:srgbClr val="671365"/>
            </a:fillRef>
            <a:effectRef idx="0">
              <a:scrgbClr r="0" g="0" b="0"/>
            </a:effectRef>
            <a:fontRef idx="none"/>
          </p:style>
          <p:txBody>
            <a:bodyPr/>
            <a:lstStyle/>
            <a:p>
              <a:endParaRPr lang="en-GB"/>
            </a:p>
          </p:txBody>
        </p:sp>
        <p:sp>
          <p:nvSpPr>
            <p:cNvPr id="42" name="Shape 557"/>
            <p:cNvSpPr/>
            <p:nvPr/>
          </p:nvSpPr>
          <p:spPr>
            <a:xfrm>
              <a:off x="2050954" y="490879"/>
              <a:ext cx="684073" cy="900417"/>
            </a:xfrm>
            <a:custGeom>
              <a:avLst/>
              <a:gdLst/>
              <a:ahLst/>
              <a:cxnLst/>
              <a:rect l="0" t="0" r="0" b="0"/>
              <a:pathLst>
                <a:path w="684073" h="900417">
                  <a:moveTo>
                    <a:pt x="306908" y="0"/>
                  </a:moveTo>
                  <a:lnTo>
                    <a:pt x="377152" y="0"/>
                  </a:lnTo>
                  <a:cubicBezTo>
                    <a:pt x="395465" y="0"/>
                    <a:pt x="412648" y="4915"/>
                    <a:pt x="427558" y="13411"/>
                  </a:cubicBezTo>
                  <a:cubicBezTo>
                    <a:pt x="442595" y="17843"/>
                    <a:pt x="456337" y="28194"/>
                    <a:pt x="465087" y="43409"/>
                  </a:cubicBezTo>
                  <a:cubicBezTo>
                    <a:pt x="467106" y="46927"/>
                    <a:pt x="661670" y="390360"/>
                    <a:pt x="661670" y="390360"/>
                  </a:cubicBezTo>
                  <a:cubicBezTo>
                    <a:pt x="684073" y="432536"/>
                    <a:pt x="667296" y="458610"/>
                    <a:pt x="643992" y="472008"/>
                  </a:cubicBezTo>
                  <a:cubicBezTo>
                    <a:pt x="616268" y="487947"/>
                    <a:pt x="579869" y="476656"/>
                    <a:pt x="562699" y="446786"/>
                  </a:cubicBezTo>
                  <a:cubicBezTo>
                    <a:pt x="561442" y="444614"/>
                    <a:pt x="522656" y="376898"/>
                    <a:pt x="479755" y="301993"/>
                  </a:cubicBezTo>
                  <a:lnTo>
                    <a:pt x="479755" y="438379"/>
                  </a:lnTo>
                  <a:cubicBezTo>
                    <a:pt x="479755" y="446583"/>
                    <a:pt x="478663" y="454533"/>
                    <a:pt x="476822" y="462204"/>
                  </a:cubicBezTo>
                  <a:cubicBezTo>
                    <a:pt x="492887" y="555244"/>
                    <a:pt x="539204" y="823913"/>
                    <a:pt x="539204" y="823913"/>
                  </a:cubicBezTo>
                  <a:cubicBezTo>
                    <a:pt x="546037" y="871182"/>
                    <a:pt x="521424" y="890041"/>
                    <a:pt x="494970" y="894779"/>
                  </a:cubicBezTo>
                  <a:cubicBezTo>
                    <a:pt x="463487" y="900417"/>
                    <a:pt x="433057" y="877494"/>
                    <a:pt x="426987" y="843572"/>
                  </a:cubicBezTo>
                  <a:cubicBezTo>
                    <a:pt x="426288" y="839724"/>
                    <a:pt x="393649" y="655562"/>
                    <a:pt x="373329" y="540969"/>
                  </a:cubicBezTo>
                  <a:lnTo>
                    <a:pt x="310731" y="540969"/>
                  </a:lnTo>
                  <a:cubicBezTo>
                    <a:pt x="290424" y="655562"/>
                    <a:pt x="257772" y="839724"/>
                    <a:pt x="257086" y="843572"/>
                  </a:cubicBezTo>
                  <a:cubicBezTo>
                    <a:pt x="251016" y="877494"/>
                    <a:pt x="220574" y="900417"/>
                    <a:pt x="189103" y="894779"/>
                  </a:cubicBezTo>
                  <a:cubicBezTo>
                    <a:pt x="162636" y="890041"/>
                    <a:pt x="138036" y="871182"/>
                    <a:pt x="144869" y="823913"/>
                  </a:cubicBezTo>
                  <a:cubicBezTo>
                    <a:pt x="144869" y="823913"/>
                    <a:pt x="191186" y="555244"/>
                    <a:pt x="207239" y="462204"/>
                  </a:cubicBezTo>
                  <a:cubicBezTo>
                    <a:pt x="205397" y="454533"/>
                    <a:pt x="204318" y="446583"/>
                    <a:pt x="204318" y="438379"/>
                  </a:cubicBezTo>
                  <a:lnTo>
                    <a:pt x="204318" y="301993"/>
                  </a:lnTo>
                  <a:cubicBezTo>
                    <a:pt x="161404" y="376898"/>
                    <a:pt x="122631" y="444614"/>
                    <a:pt x="121374" y="446786"/>
                  </a:cubicBezTo>
                  <a:cubicBezTo>
                    <a:pt x="104191" y="476656"/>
                    <a:pt x="67805" y="487947"/>
                    <a:pt x="40081" y="472008"/>
                  </a:cubicBezTo>
                  <a:cubicBezTo>
                    <a:pt x="16777" y="458610"/>
                    <a:pt x="0" y="432536"/>
                    <a:pt x="22403" y="390360"/>
                  </a:cubicBezTo>
                  <a:cubicBezTo>
                    <a:pt x="22403" y="390360"/>
                    <a:pt x="216967" y="46927"/>
                    <a:pt x="218986" y="43409"/>
                  </a:cubicBezTo>
                  <a:cubicBezTo>
                    <a:pt x="227736" y="28194"/>
                    <a:pt x="241478" y="17843"/>
                    <a:pt x="256502" y="13411"/>
                  </a:cubicBezTo>
                  <a:cubicBezTo>
                    <a:pt x="271425" y="4915"/>
                    <a:pt x="288608" y="0"/>
                    <a:pt x="306908" y="0"/>
                  </a:cubicBezTo>
                  <a:close/>
                </a:path>
              </a:pathLst>
            </a:custGeom>
            <a:ln w="0" cap="flat">
              <a:miter lim="127000"/>
            </a:ln>
          </p:spPr>
          <p:style>
            <a:lnRef idx="0">
              <a:srgbClr val="000000">
                <a:alpha val="0"/>
              </a:srgbClr>
            </a:lnRef>
            <a:fillRef idx="1">
              <a:srgbClr val="671365"/>
            </a:fillRef>
            <a:effectRef idx="0">
              <a:scrgbClr r="0" g="0" b="0"/>
            </a:effectRef>
            <a:fontRef idx="none"/>
          </p:style>
          <p:txBody>
            <a:bodyPr/>
            <a:lstStyle/>
            <a:p>
              <a:endParaRPr lang="en-GB"/>
            </a:p>
          </p:txBody>
        </p:sp>
        <p:sp>
          <p:nvSpPr>
            <p:cNvPr id="43" name="Shape 558"/>
            <p:cNvSpPr/>
            <p:nvPr/>
          </p:nvSpPr>
          <p:spPr>
            <a:xfrm>
              <a:off x="2566357" y="450397"/>
              <a:ext cx="187300" cy="187300"/>
            </a:xfrm>
            <a:custGeom>
              <a:avLst/>
              <a:gdLst/>
              <a:ahLst/>
              <a:cxnLst/>
              <a:rect l="0" t="0" r="0" b="0"/>
              <a:pathLst>
                <a:path w="187300" h="187300">
                  <a:moveTo>
                    <a:pt x="93650" y="0"/>
                  </a:moveTo>
                  <a:cubicBezTo>
                    <a:pt x="145377" y="0"/>
                    <a:pt x="187300" y="41923"/>
                    <a:pt x="187300" y="93650"/>
                  </a:cubicBezTo>
                  <a:cubicBezTo>
                    <a:pt x="187300" y="145377"/>
                    <a:pt x="145377" y="187300"/>
                    <a:pt x="93650" y="187300"/>
                  </a:cubicBezTo>
                  <a:cubicBezTo>
                    <a:pt x="41923" y="187300"/>
                    <a:pt x="0" y="145377"/>
                    <a:pt x="0" y="93650"/>
                  </a:cubicBezTo>
                  <a:cubicBezTo>
                    <a:pt x="0" y="41923"/>
                    <a:pt x="41923" y="0"/>
                    <a:pt x="93650" y="0"/>
                  </a:cubicBezTo>
                  <a:close/>
                </a:path>
              </a:pathLst>
            </a:custGeom>
            <a:ln w="0" cap="flat">
              <a:miter lim="127000"/>
            </a:ln>
          </p:spPr>
          <p:style>
            <a:lnRef idx="0">
              <a:srgbClr val="000000">
                <a:alpha val="0"/>
              </a:srgbClr>
            </a:lnRef>
            <a:fillRef idx="1">
              <a:srgbClr val="671365"/>
            </a:fillRef>
            <a:effectRef idx="0">
              <a:scrgbClr r="0" g="0" b="0"/>
            </a:effectRef>
            <a:fontRef idx="none"/>
          </p:style>
          <p:txBody>
            <a:bodyPr/>
            <a:lstStyle/>
            <a:p>
              <a:endParaRPr lang="en-GB"/>
            </a:p>
          </p:txBody>
        </p:sp>
        <p:sp>
          <p:nvSpPr>
            <p:cNvPr id="44" name="Shape 559"/>
            <p:cNvSpPr/>
            <p:nvPr/>
          </p:nvSpPr>
          <p:spPr>
            <a:xfrm>
              <a:off x="2396746" y="664928"/>
              <a:ext cx="538620" cy="718236"/>
            </a:xfrm>
            <a:custGeom>
              <a:avLst/>
              <a:gdLst/>
              <a:ahLst/>
              <a:cxnLst/>
              <a:rect l="0" t="0" r="0" b="0"/>
              <a:pathLst>
                <a:path w="538620" h="718236">
                  <a:moveTo>
                    <a:pt x="237769" y="0"/>
                  </a:moveTo>
                  <a:lnTo>
                    <a:pt x="293802" y="0"/>
                  </a:lnTo>
                  <a:cubicBezTo>
                    <a:pt x="308407" y="0"/>
                    <a:pt x="322110" y="3925"/>
                    <a:pt x="334010" y="10693"/>
                  </a:cubicBezTo>
                  <a:cubicBezTo>
                    <a:pt x="345999" y="14237"/>
                    <a:pt x="356959" y="22492"/>
                    <a:pt x="363944" y="34633"/>
                  </a:cubicBezTo>
                  <a:cubicBezTo>
                    <a:pt x="365544" y="37427"/>
                    <a:pt x="520751" y="311379"/>
                    <a:pt x="520751" y="311379"/>
                  </a:cubicBezTo>
                  <a:cubicBezTo>
                    <a:pt x="538620" y="345021"/>
                    <a:pt x="525234" y="365823"/>
                    <a:pt x="506641" y="376504"/>
                  </a:cubicBezTo>
                  <a:cubicBezTo>
                    <a:pt x="484531" y="389230"/>
                    <a:pt x="455498" y="380212"/>
                    <a:pt x="441808" y="356388"/>
                  </a:cubicBezTo>
                  <a:cubicBezTo>
                    <a:pt x="440804" y="354647"/>
                    <a:pt x="409867" y="300648"/>
                    <a:pt x="375641" y="240894"/>
                  </a:cubicBezTo>
                  <a:lnTo>
                    <a:pt x="375641" y="349682"/>
                  </a:lnTo>
                  <a:cubicBezTo>
                    <a:pt x="375641" y="356222"/>
                    <a:pt x="423063" y="657199"/>
                    <a:pt x="423063" y="657199"/>
                  </a:cubicBezTo>
                  <a:cubicBezTo>
                    <a:pt x="428511" y="694906"/>
                    <a:pt x="408889" y="709955"/>
                    <a:pt x="387782" y="713740"/>
                  </a:cubicBezTo>
                  <a:cubicBezTo>
                    <a:pt x="362674" y="718236"/>
                    <a:pt x="338391" y="699948"/>
                    <a:pt x="333553" y="672885"/>
                  </a:cubicBezTo>
                  <a:cubicBezTo>
                    <a:pt x="332994" y="669823"/>
                    <a:pt x="306959" y="522922"/>
                    <a:pt x="290754" y="431521"/>
                  </a:cubicBezTo>
                  <a:lnTo>
                    <a:pt x="240817" y="431521"/>
                  </a:lnTo>
                  <a:cubicBezTo>
                    <a:pt x="224625" y="522922"/>
                    <a:pt x="198577" y="669823"/>
                    <a:pt x="198031" y="672885"/>
                  </a:cubicBezTo>
                  <a:cubicBezTo>
                    <a:pt x="193180" y="699948"/>
                    <a:pt x="168910" y="718236"/>
                    <a:pt x="143802" y="713740"/>
                  </a:cubicBezTo>
                  <a:cubicBezTo>
                    <a:pt x="122695" y="709955"/>
                    <a:pt x="103060" y="694906"/>
                    <a:pt x="108509" y="657199"/>
                  </a:cubicBezTo>
                  <a:cubicBezTo>
                    <a:pt x="108509" y="657199"/>
                    <a:pt x="155931" y="356222"/>
                    <a:pt x="155931" y="349682"/>
                  </a:cubicBezTo>
                  <a:lnTo>
                    <a:pt x="155931" y="240894"/>
                  </a:lnTo>
                  <a:cubicBezTo>
                    <a:pt x="121704" y="300648"/>
                    <a:pt x="90894" y="354724"/>
                    <a:pt x="89776" y="356388"/>
                  </a:cubicBezTo>
                  <a:cubicBezTo>
                    <a:pt x="81140" y="369189"/>
                    <a:pt x="53429" y="380073"/>
                    <a:pt x="30670" y="368198"/>
                  </a:cubicBezTo>
                  <a:cubicBezTo>
                    <a:pt x="11659" y="358280"/>
                    <a:pt x="0" y="334556"/>
                    <a:pt x="10820" y="311379"/>
                  </a:cubicBezTo>
                  <a:cubicBezTo>
                    <a:pt x="10820" y="311379"/>
                    <a:pt x="166027" y="37427"/>
                    <a:pt x="167640" y="34633"/>
                  </a:cubicBezTo>
                  <a:cubicBezTo>
                    <a:pt x="174612" y="22492"/>
                    <a:pt x="185572" y="14237"/>
                    <a:pt x="197561" y="10693"/>
                  </a:cubicBezTo>
                  <a:cubicBezTo>
                    <a:pt x="209461" y="3925"/>
                    <a:pt x="223177" y="0"/>
                    <a:pt x="237769" y="0"/>
                  </a:cubicBezTo>
                  <a:close/>
                </a:path>
              </a:pathLst>
            </a:custGeom>
            <a:ln w="0" cap="flat">
              <a:miter lim="127000"/>
            </a:ln>
          </p:spPr>
          <p:style>
            <a:lnRef idx="0">
              <a:srgbClr val="000000">
                <a:alpha val="0"/>
              </a:srgbClr>
            </a:lnRef>
            <a:fillRef idx="1">
              <a:srgbClr val="671365"/>
            </a:fillRef>
            <a:effectRef idx="0">
              <a:scrgbClr r="0" g="0" b="0"/>
            </a:effectRef>
            <a:fontRef idx="none"/>
          </p:style>
          <p:txBody>
            <a:bodyPr/>
            <a:lstStyle/>
            <a:p>
              <a:endParaRPr lang="en-GB"/>
            </a:p>
          </p:txBody>
        </p:sp>
        <p:sp>
          <p:nvSpPr>
            <p:cNvPr id="45" name="Shape 560"/>
            <p:cNvSpPr/>
            <p:nvPr/>
          </p:nvSpPr>
          <p:spPr>
            <a:xfrm>
              <a:off x="2410585" y="722130"/>
              <a:ext cx="141503" cy="302260"/>
            </a:xfrm>
            <a:custGeom>
              <a:avLst/>
              <a:gdLst/>
              <a:ahLst/>
              <a:cxnLst/>
              <a:rect l="0" t="0" r="0" b="0"/>
              <a:pathLst>
                <a:path w="141503" h="302260">
                  <a:moveTo>
                    <a:pt x="138925" y="0"/>
                  </a:moveTo>
                  <a:lnTo>
                    <a:pt x="141503" y="186334"/>
                  </a:lnTo>
                  <a:cubicBezTo>
                    <a:pt x="111379" y="245859"/>
                    <a:pt x="97701" y="267792"/>
                    <a:pt x="96799" y="269469"/>
                  </a:cubicBezTo>
                  <a:cubicBezTo>
                    <a:pt x="84099" y="293015"/>
                    <a:pt x="55563" y="302260"/>
                    <a:pt x="33058" y="290131"/>
                  </a:cubicBezTo>
                  <a:cubicBezTo>
                    <a:pt x="14148" y="279933"/>
                    <a:pt x="0" y="259753"/>
                    <a:pt x="16459" y="226517"/>
                  </a:cubicBezTo>
                  <a:cubicBezTo>
                    <a:pt x="16459" y="226517"/>
                    <a:pt x="112814" y="53759"/>
                    <a:pt x="138925" y="0"/>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46" name="Shape 561"/>
            <p:cNvSpPr/>
            <p:nvPr/>
          </p:nvSpPr>
          <p:spPr>
            <a:xfrm>
              <a:off x="2497759" y="1069470"/>
              <a:ext cx="96876" cy="313283"/>
            </a:xfrm>
            <a:custGeom>
              <a:avLst/>
              <a:gdLst/>
              <a:ahLst/>
              <a:cxnLst/>
              <a:rect l="0" t="0" r="0" b="0"/>
              <a:pathLst>
                <a:path w="96876" h="313283">
                  <a:moveTo>
                    <a:pt x="50317" y="0"/>
                  </a:moveTo>
                  <a:lnTo>
                    <a:pt x="96876" y="273342"/>
                  </a:lnTo>
                  <a:cubicBezTo>
                    <a:pt x="88951" y="306972"/>
                    <a:pt x="64440" y="313283"/>
                    <a:pt x="39611" y="307162"/>
                  </a:cubicBezTo>
                  <a:cubicBezTo>
                    <a:pt x="18733" y="302019"/>
                    <a:pt x="0" y="286017"/>
                    <a:pt x="7620" y="249720"/>
                  </a:cubicBezTo>
                  <a:cubicBezTo>
                    <a:pt x="7620" y="249720"/>
                    <a:pt x="49568" y="3061"/>
                    <a:pt x="50317" y="0"/>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47" name="Shape 562"/>
            <p:cNvSpPr/>
            <p:nvPr/>
          </p:nvSpPr>
          <p:spPr>
            <a:xfrm>
              <a:off x="5447049" y="634093"/>
              <a:ext cx="13" cy="178"/>
            </a:xfrm>
            <a:custGeom>
              <a:avLst/>
              <a:gdLst/>
              <a:ahLst/>
              <a:cxnLst/>
              <a:rect l="0" t="0" r="0" b="0"/>
              <a:pathLst>
                <a:path w="13" h="178">
                  <a:moveTo>
                    <a:pt x="13" y="0"/>
                  </a:moveTo>
                  <a:lnTo>
                    <a:pt x="13" y="102"/>
                  </a:lnTo>
                  <a:cubicBezTo>
                    <a:pt x="13" y="127"/>
                    <a:pt x="0" y="153"/>
                    <a:pt x="0" y="178"/>
                  </a:cubicBezTo>
                  <a:lnTo>
                    <a:pt x="13" y="0"/>
                  </a:lnTo>
                  <a:close/>
                </a:path>
              </a:pathLst>
            </a:custGeom>
            <a:ln w="0" cap="flat">
              <a:miter lim="127000"/>
            </a:ln>
          </p:spPr>
          <p:style>
            <a:lnRef idx="0">
              <a:srgbClr val="000000">
                <a:alpha val="0"/>
              </a:srgbClr>
            </a:lnRef>
            <a:fillRef idx="1">
              <a:srgbClr val="671365"/>
            </a:fillRef>
            <a:effectRef idx="0">
              <a:scrgbClr r="0" g="0" b="0"/>
            </a:effectRef>
            <a:fontRef idx="none"/>
          </p:style>
          <p:txBody>
            <a:bodyPr/>
            <a:lstStyle/>
            <a:p>
              <a:endParaRPr lang="en-GB"/>
            </a:p>
          </p:txBody>
        </p:sp>
        <p:sp>
          <p:nvSpPr>
            <p:cNvPr id="48" name="Shape 563"/>
            <p:cNvSpPr/>
            <p:nvPr/>
          </p:nvSpPr>
          <p:spPr>
            <a:xfrm>
              <a:off x="5624748" y="474366"/>
              <a:ext cx="342951" cy="498539"/>
            </a:xfrm>
            <a:custGeom>
              <a:avLst/>
              <a:gdLst/>
              <a:ahLst/>
              <a:cxnLst/>
              <a:rect l="0" t="0" r="0" b="0"/>
              <a:pathLst>
                <a:path w="342951" h="498539">
                  <a:moveTo>
                    <a:pt x="171501" y="0"/>
                  </a:moveTo>
                  <a:cubicBezTo>
                    <a:pt x="266268" y="76"/>
                    <a:pt x="342913" y="77482"/>
                    <a:pt x="342951" y="172529"/>
                  </a:cubicBezTo>
                  <a:cubicBezTo>
                    <a:pt x="342913" y="199580"/>
                    <a:pt x="321069" y="221513"/>
                    <a:pt x="293916" y="221552"/>
                  </a:cubicBezTo>
                  <a:cubicBezTo>
                    <a:pt x="266751" y="221488"/>
                    <a:pt x="244970" y="199580"/>
                    <a:pt x="244932" y="172529"/>
                  </a:cubicBezTo>
                  <a:cubicBezTo>
                    <a:pt x="244856" y="131292"/>
                    <a:pt x="211633" y="98057"/>
                    <a:pt x="171501" y="97980"/>
                  </a:cubicBezTo>
                  <a:cubicBezTo>
                    <a:pt x="131318" y="98057"/>
                    <a:pt x="98133" y="131280"/>
                    <a:pt x="98070" y="172529"/>
                  </a:cubicBezTo>
                  <a:lnTo>
                    <a:pt x="98070" y="178498"/>
                  </a:lnTo>
                  <a:cubicBezTo>
                    <a:pt x="98057" y="185927"/>
                    <a:pt x="102337" y="194704"/>
                    <a:pt x="113246" y="201346"/>
                  </a:cubicBezTo>
                  <a:lnTo>
                    <a:pt x="113309" y="201384"/>
                  </a:lnTo>
                  <a:cubicBezTo>
                    <a:pt x="160185" y="229743"/>
                    <a:pt x="186754" y="283375"/>
                    <a:pt x="186817" y="340919"/>
                  </a:cubicBezTo>
                  <a:cubicBezTo>
                    <a:pt x="186792" y="383019"/>
                    <a:pt x="172428" y="421678"/>
                    <a:pt x="148095" y="450507"/>
                  </a:cubicBezTo>
                  <a:cubicBezTo>
                    <a:pt x="123914" y="479272"/>
                    <a:pt x="88621" y="498539"/>
                    <a:pt x="49073" y="498500"/>
                  </a:cubicBezTo>
                  <a:cubicBezTo>
                    <a:pt x="22073" y="498449"/>
                    <a:pt x="89" y="476567"/>
                    <a:pt x="38" y="449478"/>
                  </a:cubicBezTo>
                  <a:cubicBezTo>
                    <a:pt x="51" y="422351"/>
                    <a:pt x="22098" y="400570"/>
                    <a:pt x="49073" y="400520"/>
                  </a:cubicBezTo>
                  <a:cubicBezTo>
                    <a:pt x="57519" y="400507"/>
                    <a:pt x="66383" y="396303"/>
                    <a:pt x="74740" y="385787"/>
                  </a:cubicBezTo>
                  <a:cubicBezTo>
                    <a:pt x="82880" y="375412"/>
                    <a:pt x="88888" y="359270"/>
                    <a:pt x="88836" y="340919"/>
                  </a:cubicBezTo>
                  <a:cubicBezTo>
                    <a:pt x="89103" y="315354"/>
                    <a:pt x="76175" y="292823"/>
                    <a:pt x="62903" y="285470"/>
                  </a:cubicBezTo>
                  <a:cubicBezTo>
                    <a:pt x="24486" y="262585"/>
                    <a:pt x="0" y="222465"/>
                    <a:pt x="38" y="178498"/>
                  </a:cubicBezTo>
                  <a:lnTo>
                    <a:pt x="38" y="172529"/>
                  </a:lnTo>
                  <a:cubicBezTo>
                    <a:pt x="76" y="77482"/>
                    <a:pt x="76721" y="76"/>
                    <a:pt x="171501" y="0"/>
                  </a:cubicBezTo>
                  <a:close/>
                </a:path>
              </a:pathLst>
            </a:custGeom>
            <a:ln w="0" cap="flat">
              <a:miter lim="127000"/>
            </a:ln>
          </p:spPr>
          <p:style>
            <a:lnRef idx="0">
              <a:srgbClr val="000000">
                <a:alpha val="0"/>
              </a:srgbClr>
            </a:lnRef>
            <a:fillRef idx="1">
              <a:srgbClr val="671365"/>
            </a:fillRef>
            <a:effectRef idx="0">
              <a:scrgbClr r="0" g="0" b="0"/>
            </a:effectRef>
            <a:fontRef idx="none"/>
          </p:style>
          <p:txBody>
            <a:bodyPr/>
            <a:lstStyle/>
            <a:p>
              <a:endParaRPr lang="en-GB"/>
            </a:p>
          </p:txBody>
        </p:sp>
        <p:sp>
          <p:nvSpPr>
            <p:cNvPr id="49" name="Shape 564"/>
            <p:cNvSpPr/>
            <p:nvPr/>
          </p:nvSpPr>
          <p:spPr>
            <a:xfrm>
              <a:off x="5446795" y="315019"/>
              <a:ext cx="685863" cy="999071"/>
            </a:xfrm>
            <a:custGeom>
              <a:avLst/>
              <a:gdLst/>
              <a:ahLst/>
              <a:cxnLst/>
              <a:rect l="0" t="0" r="0" b="0"/>
              <a:pathLst>
                <a:path w="685863" h="999071">
                  <a:moveTo>
                    <a:pt x="342062" y="0"/>
                  </a:moveTo>
                  <a:cubicBezTo>
                    <a:pt x="532575" y="203"/>
                    <a:pt x="685381" y="160972"/>
                    <a:pt x="685737" y="356997"/>
                  </a:cubicBezTo>
                  <a:cubicBezTo>
                    <a:pt x="685863" y="485724"/>
                    <a:pt x="614388" y="602932"/>
                    <a:pt x="494487" y="676884"/>
                  </a:cubicBezTo>
                  <a:cubicBezTo>
                    <a:pt x="378994" y="748525"/>
                    <a:pt x="363398" y="797382"/>
                    <a:pt x="361544" y="805751"/>
                  </a:cubicBezTo>
                  <a:lnTo>
                    <a:pt x="361252" y="807276"/>
                  </a:lnTo>
                  <a:lnTo>
                    <a:pt x="361175" y="807262"/>
                  </a:lnTo>
                  <a:cubicBezTo>
                    <a:pt x="360439" y="911428"/>
                    <a:pt x="282194" y="998677"/>
                    <a:pt x="181292" y="999071"/>
                  </a:cubicBezTo>
                  <a:cubicBezTo>
                    <a:pt x="87871" y="998868"/>
                    <a:pt x="12154" y="923683"/>
                    <a:pt x="2375" y="827697"/>
                  </a:cubicBezTo>
                  <a:lnTo>
                    <a:pt x="2108" y="822592"/>
                  </a:lnTo>
                  <a:cubicBezTo>
                    <a:pt x="2134" y="797699"/>
                    <a:pt x="20777" y="776579"/>
                    <a:pt x="46025" y="773849"/>
                  </a:cubicBezTo>
                  <a:lnTo>
                    <a:pt x="46558" y="773785"/>
                  </a:lnTo>
                  <a:lnTo>
                    <a:pt x="46799" y="773773"/>
                  </a:lnTo>
                  <a:lnTo>
                    <a:pt x="50736" y="773620"/>
                  </a:lnTo>
                  <a:cubicBezTo>
                    <a:pt x="75108" y="773404"/>
                    <a:pt x="97193" y="791845"/>
                    <a:pt x="99847" y="817524"/>
                  </a:cubicBezTo>
                  <a:cubicBezTo>
                    <a:pt x="105232" y="867359"/>
                    <a:pt x="141923" y="901395"/>
                    <a:pt x="181292" y="901090"/>
                  </a:cubicBezTo>
                  <a:cubicBezTo>
                    <a:pt x="202933" y="901052"/>
                    <a:pt x="222771" y="891438"/>
                    <a:pt x="238138" y="874420"/>
                  </a:cubicBezTo>
                  <a:cubicBezTo>
                    <a:pt x="253390" y="857415"/>
                    <a:pt x="263309" y="833272"/>
                    <a:pt x="263296" y="806170"/>
                  </a:cubicBezTo>
                  <a:cubicBezTo>
                    <a:pt x="263055" y="773443"/>
                    <a:pt x="284455" y="691058"/>
                    <a:pt x="442862" y="593547"/>
                  </a:cubicBezTo>
                  <a:cubicBezTo>
                    <a:pt x="536702" y="535101"/>
                    <a:pt x="587591" y="449414"/>
                    <a:pt x="587706" y="356997"/>
                  </a:cubicBezTo>
                  <a:cubicBezTo>
                    <a:pt x="587706" y="285140"/>
                    <a:pt x="559854" y="220307"/>
                    <a:pt x="515188" y="173444"/>
                  </a:cubicBezTo>
                  <a:cubicBezTo>
                    <a:pt x="470433" y="126593"/>
                    <a:pt x="409410" y="98006"/>
                    <a:pt x="342062" y="97980"/>
                  </a:cubicBezTo>
                  <a:cubicBezTo>
                    <a:pt x="216954" y="97917"/>
                    <a:pt x="111417" y="196342"/>
                    <a:pt x="97790" y="329031"/>
                  </a:cubicBezTo>
                  <a:cubicBezTo>
                    <a:pt x="95326" y="354736"/>
                    <a:pt x="73101" y="373418"/>
                    <a:pt x="48717" y="373138"/>
                  </a:cubicBezTo>
                  <a:lnTo>
                    <a:pt x="45288" y="373037"/>
                  </a:lnTo>
                  <a:lnTo>
                    <a:pt x="44641" y="372986"/>
                  </a:lnTo>
                  <a:lnTo>
                    <a:pt x="44145" y="372948"/>
                  </a:lnTo>
                  <a:cubicBezTo>
                    <a:pt x="18745" y="370294"/>
                    <a:pt x="51" y="349123"/>
                    <a:pt x="0" y="324180"/>
                  </a:cubicBezTo>
                  <a:lnTo>
                    <a:pt x="267" y="319176"/>
                  </a:lnTo>
                  <a:cubicBezTo>
                    <a:pt x="18517" y="138137"/>
                    <a:pt x="165036" y="38"/>
                    <a:pt x="342062" y="0"/>
                  </a:cubicBezTo>
                  <a:close/>
                </a:path>
              </a:pathLst>
            </a:custGeom>
            <a:ln w="0" cap="flat">
              <a:miter lim="127000"/>
            </a:ln>
          </p:spPr>
          <p:style>
            <a:lnRef idx="0">
              <a:srgbClr val="000000">
                <a:alpha val="0"/>
              </a:srgbClr>
            </a:lnRef>
            <a:fillRef idx="1">
              <a:srgbClr val="671365"/>
            </a:fillRef>
            <a:effectRef idx="0">
              <a:scrgbClr r="0" g="0" b="0"/>
            </a:effectRef>
            <a:fontRef idx="none"/>
          </p:style>
          <p:txBody>
            <a:bodyPr/>
            <a:lstStyle/>
            <a:p>
              <a:endParaRPr lang="en-GB"/>
            </a:p>
          </p:txBody>
        </p:sp>
      </p:grpSp>
      <p:grpSp>
        <p:nvGrpSpPr>
          <p:cNvPr id="50" name="Group 49"/>
          <p:cNvGrpSpPr/>
          <p:nvPr/>
        </p:nvGrpSpPr>
        <p:grpSpPr>
          <a:xfrm>
            <a:off x="2894169" y="4427964"/>
            <a:ext cx="555625" cy="1188084"/>
            <a:chOff x="0" y="0"/>
            <a:chExt cx="555841" cy="1188621"/>
          </a:xfrm>
        </p:grpSpPr>
        <p:sp>
          <p:nvSpPr>
            <p:cNvPr id="51" name="Shape 573"/>
            <p:cNvSpPr/>
            <p:nvPr/>
          </p:nvSpPr>
          <p:spPr>
            <a:xfrm>
              <a:off x="186766" y="675348"/>
              <a:ext cx="167310" cy="166205"/>
            </a:xfrm>
            <a:custGeom>
              <a:avLst/>
              <a:gdLst/>
              <a:ahLst/>
              <a:cxnLst/>
              <a:rect l="0" t="0" r="0" b="0"/>
              <a:pathLst>
                <a:path w="167310" h="166205">
                  <a:moveTo>
                    <a:pt x="84480" y="0"/>
                  </a:moveTo>
                  <a:cubicBezTo>
                    <a:pt x="107836" y="0"/>
                    <a:pt x="127470" y="7975"/>
                    <a:pt x="143408" y="23914"/>
                  </a:cubicBezTo>
                  <a:cubicBezTo>
                    <a:pt x="159334" y="39853"/>
                    <a:pt x="167310" y="59486"/>
                    <a:pt x="167310" y="82829"/>
                  </a:cubicBezTo>
                  <a:cubicBezTo>
                    <a:pt x="167310" y="108776"/>
                    <a:pt x="158966" y="129146"/>
                    <a:pt x="142291" y="143967"/>
                  </a:cubicBezTo>
                  <a:cubicBezTo>
                    <a:pt x="125616" y="158788"/>
                    <a:pt x="106350" y="166205"/>
                    <a:pt x="84480" y="166205"/>
                  </a:cubicBezTo>
                  <a:cubicBezTo>
                    <a:pt x="61874" y="166205"/>
                    <a:pt x="42151" y="158877"/>
                    <a:pt x="25286" y="144246"/>
                  </a:cubicBezTo>
                  <a:cubicBezTo>
                    <a:pt x="8420" y="129616"/>
                    <a:pt x="0" y="109144"/>
                    <a:pt x="0" y="82829"/>
                  </a:cubicBezTo>
                  <a:cubicBezTo>
                    <a:pt x="0" y="59486"/>
                    <a:pt x="8141" y="39853"/>
                    <a:pt x="24460" y="23914"/>
                  </a:cubicBezTo>
                  <a:cubicBezTo>
                    <a:pt x="40754" y="7975"/>
                    <a:pt x="60769" y="0"/>
                    <a:pt x="84480" y="0"/>
                  </a:cubicBezTo>
                  <a:close/>
                </a:path>
              </a:pathLst>
            </a:custGeom>
            <a:ln w="0" cap="flat">
              <a:miter lim="127000"/>
            </a:ln>
          </p:spPr>
          <p:style>
            <a:lnRef idx="0">
              <a:srgbClr val="000000">
                <a:alpha val="0"/>
              </a:srgbClr>
            </a:lnRef>
            <a:fillRef idx="1">
              <a:srgbClr val="671365"/>
            </a:fillRef>
            <a:effectRef idx="0">
              <a:scrgbClr r="0" g="0" b="0"/>
            </a:effectRef>
            <a:fontRef idx="none"/>
          </p:style>
          <p:txBody>
            <a:bodyPr/>
            <a:lstStyle/>
            <a:p>
              <a:endParaRPr lang="en-GB"/>
            </a:p>
          </p:txBody>
        </p:sp>
        <p:sp>
          <p:nvSpPr>
            <p:cNvPr id="52" name="Shape 574"/>
            <p:cNvSpPr/>
            <p:nvPr/>
          </p:nvSpPr>
          <p:spPr>
            <a:xfrm>
              <a:off x="0" y="0"/>
              <a:ext cx="555841" cy="624777"/>
            </a:xfrm>
            <a:custGeom>
              <a:avLst/>
              <a:gdLst/>
              <a:ahLst/>
              <a:cxnLst/>
              <a:rect l="0" t="0" r="0" b="0"/>
              <a:pathLst>
                <a:path w="555841" h="624777">
                  <a:moveTo>
                    <a:pt x="284594" y="0"/>
                  </a:moveTo>
                  <a:cubicBezTo>
                    <a:pt x="338315" y="0"/>
                    <a:pt x="385763" y="9919"/>
                    <a:pt x="426885" y="29743"/>
                  </a:cubicBezTo>
                  <a:cubicBezTo>
                    <a:pt x="468020" y="49568"/>
                    <a:pt x="499796" y="76530"/>
                    <a:pt x="522211" y="110617"/>
                  </a:cubicBezTo>
                  <a:cubicBezTo>
                    <a:pt x="544639" y="144716"/>
                    <a:pt x="555841" y="181763"/>
                    <a:pt x="555841" y="221780"/>
                  </a:cubicBezTo>
                  <a:cubicBezTo>
                    <a:pt x="555841" y="253288"/>
                    <a:pt x="549453" y="280898"/>
                    <a:pt x="536664" y="304609"/>
                  </a:cubicBezTo>
                  <a:cubicBezTo>
                    <a:pt x="523888" y="328320"/>
                    <a:pt x="508686" y="348793"/>
                    <a:pt x="491084" y="366027"/>
                  </a:cubicBezTo>
                  <a:cubicBezTo>
                    <a:pt x="473481" y="383260"/>
                    <a:pt x="441896" y="412255"/>
                    <a:pt x="396316" y="453021"/>
                  </a:cubicBezTo>
                  <a:cubicBezTo>
                    <a:pt x="383718" y="464502"/>
                    <a:pt x="373621" y="474599"/>
                    <a:pt x="366027" y="483311"/>
                  </a:cubicBezTo>
                  <a:cubicBezTo>
                    <a:pt x="358419" y="492010"/>
                    <a:pt x="352768" y="499986"/>
                    <a:pt x="349072" y="507212"/>
                  </a:cubicBezTo>
                  <a:cubicBezTo>
                    <a:pt x="345364" y="514438"/>
                    <a:pt x="342494" y="521665"/>
                    <a:pt x="340449" y="528891"/>
                  </a:cubicBezTo>
                  <a:cubicBezTo>
                    <a:pt x="338417" y="536118"/>
                    <a:pt x="335356" y="548805"/>
                    <a:pt x="331280" y="566966"/>
                  </a:cubicBezTo>
                  <a:cubicBezTo>
                    <a:pt x="324244" y="605510"/>
                    <a:pt x="302196" y="624777"/>
                    <a:pt x="265138" y="624777"/>
                  </a:cubicBezTo>
                  <a:cubicBezTo>
                    <a:pt x="245872" y="624777"/>
                    <a:pt x="229654" y="618477"/>
                    <a:pt x="216497" y="605879"/>
                  </a:cubicBezTo>
                  <a:cubicBezTo>
                    <a:pt x="203340" y="593280"/>
                    <a:pt x="196774" y="574573"/>
                    <a:pt x="196774" y="549732"/>
                  </a:cubicBezTo>
                  <a:cubicBezTo>
                    <a:pt x="196774" y="518604"/>
                    <a:pt x="201587" y="491642"/>
                    <a:pt x="211226" y="468858"/>
                  </a:cubicBezTo>
                  <a:cubicBezTo>
                    <a:pt x="220853" y="446062"/>
                    <a:pt x="233642" y="426059"/>
                    <a:pt x="249580" y="408825"/>
                  </a:cubicBezTo>
                  <a:cubicBezTo>
                    <a:pt x="265506" y="391592"/>
                    <a:pt x="286995" y="371119"/>
                    <a:pt x="314058" y="347408"/>
                  </a:cubicBezTo>
                  <a:cubicBezTo>
                    <a:pt x="337769" y="326657"/>
                    <a:pt x="354902" y="310997"/>
                    <a:pt x="365468" y="300431"/>
                  </a:cubicBezTo>
                  <a:cubicBezTo>
                    <a:pt x="376034" y="289877"/>
                    <a:pt x="384924" y="278117"/>
                    <a:pt x="392151" y="265137"/>
                  </a:cubicBezTo>
                  <a:cubicBezTo>
                    <a:pt x="399377" y="252171"/>
                    <a:pt x="402984" y="238099"/>
                    <a:pt x="402984" y="222897"/>
                  </a:cubicBezTo>
                  <a:cubicBezTo>
                    <a:pt x="402984" y="193256"/>
                    <a:pt x="391960" y="168237"/>
                    <a:pt x="369913" y="147853"/>
                  </a:cubicBezTo>
                  <a:cubicBezTo>
                    <a:pt x="347866" y="127482"/>
                    <a:pt x="319418" y="117284"/>
                    <a:pt x="284594" y="117284"/>
                  </a:cubicBezTo>
                  <a:cubicBezTo>
                    <a:pt x="243827" y="117284"/>
                    <a:pt x="213817" y="127571"/>
                    <a:pt x="194551" y="148133"/>
                  </a:cubicBezTo>
                  <a:cubicBezTo>
                    <a:pt x="175273" y="168707"/>
                    <a:pt x="158966" y="198996"/>
                    <a:pt x="145631" y="239014"/>
                  </a:cubicBezTo>
                  <a:cubicBezTo>
                    <a:pt x="133032" y="280898"/>
                    <a:pt x="109131" y="301828"/>
                    <a:pt x="73927" y="301828"/>
                  </a:cubicBezTo>
                  <a:cubicBezTo>
                    <a:pt x="53175" y="301828"/>
                    <a:pt x="35662" y="294513"/>
                    <a:pt x="21399" y="279870"/>
                  </a:cubicBezTo>
                  <a:cubicBezTo>
                    <a:pt x="7125" y="265240"/>
                    <a:pt x="0" y="249389"/>
                    <a:pt x="0" y="232346"/>
                  </a:cubicBezTo>
                  <a:cubicBezTo>
                    <a:pt x="0" y="197141"/>
                    <a:pt x="11303" y="161480"/>
                    <a:pt x="33909" y="125349"/>
                  </a:cubicBezTo>
                  <a:cubicBezTo>
                    <a:pt x="56502" y="89217"/>
                    <a:pt x="89497" y="59296"/>
                    <a:pt x="132842" y="35572"/>
                  </a:cubicBezTo>
                  <a:cubicBezTo>
                    <a:pt x="176200" y="11861"/>
                    <a:pt x="226784" y="0"/>
                    <a:pt x="284594" y="0"/>
                  </a:cubicBezTo>
                  <a:close/>
                </a:path>
              </a:pathLst>
            </a:custGeom>
            <a:ln w="0" cap="flat">
              <a:miter lim="127000"/>
            </a:ln>
          </p:spPr>
          <p:style>
            <a:lnRef idx="0">
              <a:srgbClr val="000000">
                <a:alpha val="0"/>
              </a:srgbClr>
            </a:lnRef>
            <a:fillRef idx="1">
              <a:srgbClr val="671365"/>
            </a:fillRef>
            <a:effectRef idx="0">
              <a:scrgbClr r="0" g="0" b="0"/>
            </a:effectRef>
            <a:fontRef idx="none"/>
          </p:style>
          <p:txBody>
            <a:bodyPr/>
            <a:lstStyle/>
            <a:p>
              <a:endParaRPr lang="en-GB"/>
            </a:p>
          </p:txBody>
        </p:sp>
        <p:sp>
          <p:nvSpPr>
            <p:cNvPr id="53" name="Shape 575"/>
            <p:cNvSpPr/>
            <p:nvPr/>
          </p:nvSpPr>
          <p:spPr>
            <a:xfrm>
              <a:off x="166286" y="880533"/>
              <a:ext cx="202654" cy="308077"/>
            </a:xfrm>
            <a:custGeom>
              <a:avLst/>
              <a:gdLst/>
              <a:ahLst/>
              <a:cxnLst/>
              <a:rect l="0" t="0" r="0" b="0"/>
              <a:pathLst>
                <a:path w="202654" h="308077">
                  <a:moveTo>
                    <a:pt x="100813" y="0"/>
                  </a:moveTo>
                  <a:cubicBezTo>
                    <a:pt x="156489" y="0"/>
                    <a:pt x="201625" y="23229"/>
                    <a:pt x="201625" y="51880"/>
                  </a:cubicBezTo>
                  <a:cubicBezTo>
                    <a:pt x="201625" y="54446"/>
                    <a:pt x="202311" y="205169"/>
                    <a:pt x="202654" y="302438"/>
                  </a:cubicBezTo>
                  <a:lnTo>
                    <a:pt x="3988" y="308077"/>
                  </a:lnTo>
                  <a:cubicBezTo>
                    <a:pt x="2959" y="231814"/>
                    <a:pt x="0" y="54687"/>
                    <a:pt x="0" y="51880"/>
                  </a:cubicBezTo>
                  <a:cubicBezTo>
                    <a:pt x="0" y="23229"/>
                    <a:pt x="45136" y="0"/>
                    <a:pt x="100813" y="0"/>
                  </a:cubicBezTo>
                  <a:close/>
                </a:path>
              </a:pathLst>
            </a:custGeom>
            <a:ln w="0" cap="flat">
              <a:miter lim="127000"/>
            </a:ln>
          </p:spPr>
          <p:style>
            <a:lnRef idx="0">
              <a:srgbClr val="000000">
                <a:alpha val="0"/>
              </a:srgbClr>
            </a:lnRef>
            <a:fillRef idx="1">
              <a:srgbClr val="671365"/>
            </a:fillRef>
            <a:effectRef idx="0">
              <a:scrgbClr r="0" g="0" b="0"/>
            </a:effectRef>
            <a:fontRef idx="none"/>
          </p:style>
          <p:txBody>
            <a:bodyPr/>
            <a:lstStyle/>
            <a:p>
              <a:endParaRPr lang="en-GB"/>
            </a:p>
          </p:txBody>
        </p:sp>
        <p:sp>
          <p:nvSpPr>
            <p:cNvPr id="54" name="Shape 576"/>
            <p:cNvSpPr/>
            <p:nvPr/>
          </p:nvSpPr>
          <p:spPr>
            <a:xfrm>
              <a:off x="82227" y="918911"/>
              <a:ext cx="73609" cy="269710"/>
            </a:xfrm>
            <a:custGeom>
              <a:avLst/>
              <a:gdLst/>
              <a:ahLst/>
              <a:cxnLst/>
              <a:rect l="0" t="0" r="0" b="0"/>
              <a:pathLst>
                <a:path w="73609" h="269710">
                  <a:moveTo>
                    <a:pt x="38748" y="330"/>
                  </a:moveTo>
                  <a:cubicBezTo>
                    <a:pt x="58179" y="647"/>
                    <a:pt x="73609" y="19710"/>
                    <a:pt x="73228" y="42888"/>
                  </a:cubicBezTo>
                  <a:cubicBezTo>
                    <a:pt x="73190" y="45224"/>
                    <a:pt x="70980" y="192138"/>
                    <a:pt x="69850" y="267462"/>
                  </a:cubicBezTo>
                  <a:lnTo>
                    <a:pt x="0" y="269710"/>
                  </a:lnTo>
                  <a:cubicBezTo>
                    <a:pt x="787" y="196138"/>
                    <a:pt x="2845" y="43802"/>
                    <a:pt x="2870" y="41719"/>
                  </a:cubicBezTo>
                  <a:cubicBezTo>
                    <a:pt x="3264" y="18542"/>
                    <a:pt x="19317" y="0"/>
                    <a:pt x="38748" y="330"/>
                  </a:cubicBezTo>
                  <a:close/>
                </a:path>
              </a:pathLst>
            </a:custGeom>
            <a:ln w="0" cap="flat">
              <a:miter lim="127000"/>
            </a:ln>
          </p:spPr>
          <p:style>
            <a:lnRef idx="0">
              <a:srgbClr val="000000">
                <a:alpha val="0"/>
              </a:srgbClr>
            </a:lnRef>
            <a:fillRef idx="1">
              <a:srgbClr val="671365"/>
            </a:fillRef>
            <a:effectRef idx="0">
              <a:scrgbClr r="0" g="0" b="0"/>
            </a:effectRef>
            <a:fontRef idx="none"/>
          </p:style>
          <p:txBody>
            <a:bodyPr/>
            <a:lstStyle/>
            <a:p>
              <a:endParaRPr lang="en-GB"/>
            </a:p>
          </p:txBody>
        </p:sp>
        <p:sp>
          <p:nvSpPr>
            <p:cNvPr id="55" name="Shape 577"/>
            <p:cNvSpPr/>
            <p:nvPr/>
          </p:nvSpPr>
          <p:spPr>
            <a:xfrm>
              <a:off x="391983" y="700093"/>
              <a:ext cx="13513" cy="65342"/>
            </a:xfrm>
            <a:custGeom>
              <a:avLst/>
              <a:gdLst/>
              <a:ahLst/>
              <a:cxnLst/>
              <a:rect l="0" t="0" r="0" b="0"/>
              <a:pathLst>
                <a:path w="13513" h="65342">
                  <a:moveTo>
                    <a:pt x="6756" y="0"/>
                  </a:moveTo>
                  <a:cubicBezTo>
                    <a:pt x="10477" y="0"/>
                    <a:pt x="13513" y="3035"/>
                    <a:pt x="13513" y="6757"/>
                  </a:cubicBezTo>
                  <a:lnTo>
                    <a:pt x="13513" y="58586"/>
                  </a:lnTo>
                  <a:cubicBezTo>
                    <a:pt x="13513" y="62294"/>
                    <a:pt x="10477" y="65342"/>
                    <a:pt x="6756" y="65342"/>
                  </a:cubicBezTo>
                  <a:cubicBezTo>
                    <a:pt x="3035" y="65342"/>
                    <a:pt x="0" y="62294"/>
                    <a:pt x="0" y="58586"/>
                  </a:cubicBezTo>
                  <a:lnTo>
                    <a:pt x="0" y="6757"/>
                  </a:lnTo>
                  <a:cubicBezTo>
                    <a:pt x="0" y="3035"/>
                    <a:pt x="3035" y="0"/>
                    <a:pt x="6756" y="0"/>
                  </a:cubicBez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GB"/>
            </a:p>
          </p:txBody>
        </p:sp>
        <p:sp>
          <p:nvSpPr>
            <p:cNvPr id="56" name="Shape 578"/>
            <p:cNvSpPr/>
            <p:nvPr/>
          </p:nvSpPr>
          <p:spPr>
            <a:xfrm>
              <a:off x="335044" y="723522"/>
              <a:ext cx="126771" cy="232893"/>
            </a:xfrm>
            <a:custGeom>
              <a:avLst/>
              <a:gdLst/>
              <a:ahLst/>
              <a:cxnLst/>
              <a:rect l="0" t="0" r="0" b="0"/>
              <a:pathLst>
                <a:path w="126771" h="232893">
                  <a:moveTo>
                    <a:pt x="91758" y="165"/>
                  </a:moveTo>
                  <a:cubicBezTo>
                    <a:pt x="111176" y="330"/>
                    <a:pt x="126771" y="19266"/>
                    <a:pt x="126568" y="42456"/>
                  </a:cubicBezTo>
                  <a:cubicBezTo>
                    <a:pt x="126556" y="44450"/>
                    <a:pt x="125387" y="152109"/>
                    <a:pt x="124828" y="230302"/>
                  </a:cubicBezTo>
                  <a:cubicBezTo>
                    <a:pt x="124828" y="230302"/>
                    <a:pt x="71044" y="232105"/>
                    <a:pt x="39688" y="232893"/>
                  </a:cubicBezTo>
                  <a:cubicBezTo>
                    <a:pt x="39637" y="216357"/>
                    <a:pt x="39599" y="205956"/>
                    <a:pt x="39599" y="205283"/>
                  </a:cubicBezTo>
                  <a:cubicBezTo>
                    <a:pt x="39599" y="188494"/>
                    <a:pt x="24028" y="173622"/>
                    <a:pt x="0" y="164135"/>
                  </a:cubicBezTo>
                  <a:cubicBezTo>
                    <a:pt x="19228" y="163526"/>
                    <a:pt x="39141" y="162891"/>
                    <a:pt x="55855" y="162357"/>
                  </a:cubicBezTo>
                  <a:cubicBezTo>
                    <a:pt x="56032" y="100800"/>
                    <a:pt x="56198" y="43104"/>
                    <a:pt x="56210" y="41847"/>
                  </a:cubicBezTo>
                  <a:cubicBezTo>
                    <a:pt x="56413" y="18656"/>
                    <a:pt x="72327" y="0"/>
                    <a:pt x="91758" y="165"/>
                  </a:cubicBezTo>
                  <a:close/>
                </a:path>
              </a:pathLst>
            </a:custGeom>
            <a:ln w="0" cap="flat">
              <a:miter lim="127000"/>
            </a:ln>
          </p:spPr>
          <p:style>
            <a:lnRef idx="0">
              <a:srgbClr val="000000">
                <a:alpha val="0"/>
              </a:srgbClr>
            </a:lnRef>
            <a:fillRef idx="1">
              <a:srgbClr val="671365"/>
            </a:fillRef>
            <a:effectRef idx="0">
              <a:scrgbClr r="0" g="0" b="0"/>
            </a:effectRef>
            <a:fontRef idx="none"/>
          </p:style>
          <p:txBody>
            <a:bodyPr/>
            <a:lstStyle/>
            <a:p>
              <a:endParaRPr lang="en-GB"/>
            </a:p>
          </p:txBody>
        </p:sp>
      </p:grpSp>
      <p:sp>
        <p:nvSpPr>
          <p:cNvPr id="57" name="Rectangle 56"/>
          <p:cNvSpPr/>
          <p:nvPr/>
        </p:nvSpPr>
        <p:spPr>
          <a:xfrm>
            <a:off x="1948608" y="4011940"/>
            <a:ext cx="2374689" cy="276999"/>
          </a:xfrm>
          <a:prstGeom prst="rect">
            <a:avLst/>
          </a:prstGeom>
        </p:spPr>
        <p:txBody>
          <a:bodyPr wrap="none">
            <a:spAutoFit/>
          </a:bodyPr>
          <a:lstStyle/>
          <a:p>
            <a:r>
              <a:rPr lang="en-GB" sz="1200" dirty="0">
                <a:solidFill>
                  <a:srgbClr val="000000"/>
                </a:solidFill>
                <a:latin typeface="Calibri" panose="020F0502020204030204" pitchFamily="34" charset="0"/>
                <a:ea typeface="Calibri" panose="020F0502020204030204" pitchFamily="34" charset="0"/>
                <a:cs typeface="Calibri" panose="020F0502020204030204" pitchFamily="34" charset="0"/>
              </a:rPr>
              <a:t>Be curious and seek to  </a:t>
            </a:r>
            <a:r>
              <a:rPr lang="en-GB" sz="1200" dirty="0" smtClean="0">
                <a:solidFill>
                  <a:srgbClr val="000000"/>
                </a:solidFill>
                <a:latin typeface="Calibri" panose="020F0502020204030204" pitchFamily="34" charset="0"/>
                <a:ea typeface="Calibri" panose="020F0502020204030204" pitchFamily="34" charset="0"/>
                <a:cs typeface="Calibri" panose="020F0502020204030204" pitchFamily="34" charset="0"/>
              </a:rPr>
              <a:t>understand</a:t>
            </a:r>
            <a:endParaRPr lang="en-GB" sz="1200" dirty="0"/>
          </a:p>
        </p:txBody>
      </p:sp>
      <p:grpSp>
        <p:nvGrpSpPr>
          <p:cNvPr id="58" name="Group 57"/>
          <p:cNvGrpSpPr/>
          <p:nvPr/>
        </p:nvGrpSpPr>
        <p:grpSpPr>
          <a:xfrm>
            <a:off x="4347862" y="4186298"/>
            <a:ext cx="1565606" cy="1395729"/>
            <a:chOff x="0" y="0"/>
            <a:chExt cx="1565999" cy="1395736"/>
          </a:xfrm>
        </p:grpSpPr>
        <p:sp>
          <p:nvSpPr>
            <p:cNvPr id="61" name="Rectangle 60"/>
            <p:cNvSpPr/>
            <p:nvPr/>
          </p:nvSpPr>
          <p:spPr>
            <a:xfrm>
              <a:off x="296570" y="0"/>
              <a:ext cx="1025013" cy="234514"/>
            </a:xfrm>
            <a:prstGeom prst="rect">
              <a:avLst/>
            </a:prstGeom>
            <a:ln>
              <a:noFill/>
            </a:ln>
          </p:spPr>
          <p:txBody>
            <a:bodyPr vert="horz" lIns="0" tIns="0" rIns="0" bIns="0" rtlCol="0">
              <a:noAutofit/>
            </a:bodyPr>
            <a:lstStyle/>
            <a:p>
              <a:pPr marL="6350" indent="-6350">
                <a:lnSpc>
                  <a:spcPct val="107000"/>
                </a:lnSpc>
                <a:spcAft>
                  <a:spcPts val="800"/>
                </a:spcAft>
              </a:pPr>
              <a:r>
                <a:rPr lang="en-GB" sz="1200" spc="6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Show</a:t>
              </a:r>
              <a:r>
                <a:rPr lang="en-GB" sz="1200" spc="6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62" name="Rectangle 61"/>
            <p:cNvSpPr/>
            <p:nvPr/>
          </p:nvSpPr>
          <p:spPr>
            <a:xfrm>
              <a:off x="0" y="182880"/>
              <a:ext cx="1565999" cy="234515"/>
            </a:xfrm>
            <a:prstGeom prst="rect">
              <a:avLst/>
            </a:prstGeom>
            <a:ln>
              <a:noFill/>
            </a:ln>
          </p:spPr>
          <p:txBody>
            <a:bodyPr vert="horz" lIns="0" tIns="0" rIns="0" bIns="0" rtlCol="0">
              <a:noAutofit/>
            </a:bodyPr>
            <a:lstStyle/>
            <a:p>
              <a:pPr marL="6350" indent="-6350">
                <a:lnSpc>
                  <a:spcPct val="107000"/>
                </a:lnSpc>
                <a:spcAft>
                  <a:spcPts val="800"/>
                </a:spcAft>
              </a:pPr>
              <a:r>
                <a:rPr lang="en-GB" sz="1200" spc="6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empathy</a:t>
              </a:r>
            </a:p>
          </p:txBody>
        </p:sp>
        <p:sp>
          <p:nvSpPr>
            <p:cNvPr id="65" name="Shape 572"/>
            <p:cNvSpPr/>
            <p:nvPr/>
          </p:nvSpPr>
          <p:spPr>
            <a:xfrm>
              <a:off x="345341" y="641927"/>
              <a:ext cx="832879" cy="753809"/>
            </a:xfrm>
            <a:custGeom>
              <a:avLst/>
              <a:gdLst/>
              <a:ahLst/>
              <a:cxnLst/>
              <a:rect l="0" t="0" r="0" b="0"/>
              <a:pathLst>
                <a:path w="832879" h="753809">
                  <a:moveTo>
                    <a:pt x="237007" y="0"/>
                  </a:moveTo>
                  <a:cubicBezTo>
                    <a:pt x="308788" y="0"/>
                    <a:pt x="373063" y="31953"/>
                    <a:pt x="416534" y="82372"/>
                  </a:cubicBezTo>
                  <a:cubicBezTo>
                    <a:pt x="459994" y="32080"/>
                    <a:pt x="524192" y="216"/>
                    <a:pt x="595871" y="216"/>
                  </a:cubicBezTo>
                  <a:cubicBezTo>
                    <a:pt x="726770" y="216"/>
                    <a:pt x="832879" y="106325"/>
                    <a:pt x="832879" y="237224"/>
                  </a:cubicBezTo>
                  <a:cubicBezTo>
                    <a:pt x="832879" y="299987"/>
                    <a:pt x="827291" y="335344"/>
                    <a:pt x="773633" y="399428"/>
                  </a:cubicBezTo>
                  <a:cubicBezTo>
                    <a:pt x="719963" y="463500"/>
                    <a:pt x="419240" y="753809"/>
                    <a:pt x="419240" y="753809"/>
                  </a:cubicBezTo>
                  <a:lnTo>
                    <a:pt x="79413" y="413982"/>
                  </a:lnTo>
                  <a:cubicBezTo>
                    <a:pt x="30709" y="370574"/>
                    <a:pt x="0" y="307391"/>
                    <a:pt x="0" y="237007"/>
                  </a:cubicBezTo>
                  <a:cubicBezTo>
                    <a:pt x="0" y="106121"/>
                    <a:pt x="106108" y="0"/>
                    <a:pt x="237007" y="0"/>
                  </a:cubicBezTo>
                  <a:close/>
                </a:path>
              </a:pathLst>
            </a:custGeom>
            <a:ln w="0" cap="flat">
              <a:miter lim="127000"/>
            </a:ln>
          </p:spPr>
          <p:style>
            <a:lnRef idx="0">
              <a:srgbClr val="000000">
                <a:alpha val="0"/>
              </a:srgbClr>
            </a:lnRef>
            <a:fillRef idx="1">
              <a:srgbClr val="671365"/>
            </a:fillRef>
            <a:effectRef idx="0">
              <a:scrgbClr r="0" g="0" b="0"/>
            </a:effectRef>
            <a:fontRef idx="none"/>
          </p:style>
          <p:txBody>
            <a:bodyPr/>
            <a:lstStyle/>
            <a:p>
              <a:endParaRPr lang="en-GB"/>
            </a:p>
          </p:txBody>
        </p:sp>
      </p:grpSp>
      <p:grpSp>
        <p:nvGrpSpPr>
          <p:cNvPr id="66" name="Group 65"/>
          <p:cNvGrpSpPr/>
          <p:nvPr/>
        </p:nvGrpSpPr>
        <p:grpSpPr>
          <a:xfrm>
            <a:off x="6399000" y="4011940"/>
            <a:ext cx="3646873" cy="1793879"/>
            <a:chOff x="0" y="0"/>
            <a:chExt cx="3647290" cy="1793909"/>
          </a:xfrm>
        </p:grpSpPr>
        <p:sp>
          <p:nvSpPr>
            <p:cNvPr id="67" name="Rectangle 66"/>
            <p:cNvSpPr/>
            <p:nvPr/>
          </p:nvSpPr>
          <p:spPr>
            <a:xfrm>
              <a:off x="0" y="0"/>
              <a:ext cx="394438" cy="234514"/>
            </a:xfrm>
            <a:prstGeom prst="rect">
              <a:avLst/>
            </a:prstGeom>
            <a:ln>
              <a:noFill/>
            </a:ln>
          </p:spPr>
          <p:txBody>
            <a:bodyPr vert="horz" lIns="0" tIns="0" rIns="0" bIns="0" rtlCol="0">
              <a:noAutofit/>
            </a:bodyPr>
            <a:lstStyle/>
            <a:p>
              <a:pPr marL="6350" indent="-6350">
                <a:lnSpc>
                  <a:spcPct val="107000"/>
                </a:lnSpc>
                <a:spcAft>
                  <a:spcPts val="800"/>
                </a:spcAft>
              </a:pPr>
              <a:r>
                <a:rPr lang="en-GB" sz="1200" spc="6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68" name="Rectangle 67"/>
            <p:cNvSpPr/>
            <p:nvPr/>
          </p:nvSpPr>
          <p:spPr>
            <a:xfrm>
              <a:off x="296570" y="0"/>
              <a:ext cx="56348" cy="234514"/>
            </a:xfrm>
            <a:prstGeom prst="rect">
              <a:avLst/>
            </a:prstGeom>
            <a:ln>
              <a:noFill/>
            </a:ln>
          </p:spPr>
          <p:txBody>
            <a:bodyPr vert="horz" lIns="0" tIns="0" rIns="0" bIns="0" rtlCol="0">
              <a:noAutofit/>
            </a:bodyPr>
            <a:lstStyle/>
            <a:p>
              <a:pPr marL="6350" indent="-6350">
                <a:lnSpc>
                  <a:spcPct val="107000"/>
                </a:lnSpc>
                <a:spcAft>
                  <a:spcPts val="800"/>
                </a:spcAft>
              </a:pPr>
              <a:r>
                <a:rPr lang="en-GB" sz="1200" u="sng">
                  <a:solidFill>
                    <a:srgbClr val="000000"/>
                  </a:solidFill>
                  <a:effectLst/>
                  <a:uFill>
                    <a:solidFill>
                      <a:srgbClr val="82348B"/>
                    </a:solidFill>
                  </a:uFill>
                  <a:latin typeface="Calibri" panose="020F0502020204030204" pitchFamily="34" charset="0"/>
                  <a:ea typeface="Calibri" panose="020F0502020204030204" pitchFamily="34" charset="0"/>
                  <a:cs typeface="Calibri" panose="020F0502020204030204" pitchFamily="34" charset="0"/>
                </a:rPr>
                <a:t> </a:t>
              </a:r>
              <a:endPar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69" name="Rectangle 68"/>
            <p:cNvSpPr/>
            <p:nvPr/>
          </p:nvSpPr>
          <p:spPr>
            <a:xfrm>
              <a:off x="338937" y="0"/>
              <a:ext cx="1002718" cy="234514"/>
            </a:xfrm>
            <a:prstGeom prst="rect">
              <a:avLst/>
            </a:prstGeom>
            <a:ln>
              <a:noFill/>
            </a:ln>
          </p:spPr>
          <p:txBody>
            <a:bodyPr vert="horz" lIns="0" tIns="0" rIns="0" bIns="0" rtlCol="0">
              <a:noAutofit/>
            </a:bodyPr>
            <a:lstStyle/>
            <a:p>
              <a:pPr marL="6350" indent="-6350">
                <a:lnSpc>
                  <a:spcPct val="107000"/>
                </a:lnSpc>
                <a:spcAft>
                  <a:spcPts val="800"/>
                </a:spcAft>
              </a:pPr>
              <a:r>
                <a:rPr lang="en-GB" sz="1200" spc="6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Listen</a:t>
              </a:r>
              <a:r>
                <a:rPr lang="en-GB" sz="1200" spc="6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70" name="Rectangle 69"/>
            <p:cNvSpPr/>
            <p:nvPr/>
          </p:nvSpPr>
          <p:spPr>
            <a:xfrm>
              <a:off x="0" y="182880"/>
              <a:ext cx="1374657" cy="234515"/>
            </a:xfrm>
            <a:prstGeom prst="rect">
              <a:avLst/>
            </a:prstGeom>
            <a:ln>
              <a:noFill/>
            </a:ln>
          </p:spPr>
          <p:txBody>
            <a:bodyPr vert="horz" lIns="0" tIns="0" rIns="0" bIns="0" rtlCol="0">
              <a:noAutofit/>
            </a:bodyPr>
            <a:lstStyle/>
            <a:p>
              <a:pPr marL="6350" indent="-6350">
                <a:lnSpc>
                  <a:spcPct val="107000"/>
                </a:lnSpc>
                <a:spcAft>
                  <a:spcPts val="800"/>
                </a:spcAft>
              </a:pPr>
              <a:r>
                <a:rPr lang="en-GB" sz="1200" spc="6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again</a:t>
              </a:r>
            </a:p>
          </p:txBody>
        </p:sp>
        <p:sp>
          <p:nvSpPr>
            <p:cNvPr id="71" name="Rectangle 70"/>
            <p:cNvSpPr/>
            <p:nvPr/>
          </p:nvSpPr>
          <p:spPr>
            <a:xfrm>
              <a:off x="1645463" y="0"/>
              <a:ext cx="2001827" cy="374598"/>
            </a:xfrm>
            <a:prstGeom prst="rect">
              <a:avLst/>
            </a:prstGeom>
            <a:ln>
              <a:noFill/>
            </a:ln>
          </p:spPr>
          <p:txBody>
            <a:bodyPr vert="horz" lIns="0" tIns="0" rIns="0" bIns="0" rtlCol="0">
              <a:noAutofit/>
            </a:bodyPr>
            <a:lstStyle/>
            <a:p>
              <a:pPr marL="6350" indent="-6350">
                <a:lnSpc>
                  <a:spcPct val="107000"/>
                </a:lnSpc>
                <a:spcAft>
                  <a:spcPts val="800"/>
                </a:spcAft>
              </a:pPr>
              <a:r>
                <a:rPr lang="en-GB" sz="1200" spc="6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Offer</a:t>
              </a:r>
              <a:r>
                <a:rPr lang="en-GB" sz="1200" spc="6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warm</a:t>
              </a:r>
              <a:r>
                <a:rPr lang="en-GB" sz="1200" spc="6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72" name="Rectangle 71"/>
            <p:cNvSpPr/>
            <p:nvPr/>
          </p:nvSpPr>
          <p:spPr>
            <a:xfrm>
              <a:off x="1645463" y="182880"/>
              <a:ext cx="1753935" cy="234515"/>
            </a:xfrm>
            <a:prstGeom prst="rect">
              <a:avLst/>
            </a:prstGeom>
            <a:ln>
              <a:noFill/>
            </a:ln>
          </p:spPr>
          <p:txBody>
            <a:bodyPr vert="horz" lIns="0" tIns="0" rIns="0" bIns="0" rtlCol="0">
              <a:noAutofit/>
            </a:bodyPr>
            <a:lstStyle/>
            <a:p>
              <a:pPr marL="6350" indent="-6350">
                <a:lnSpc>
                  <a:spcPct val="107000"/>
                </a:lnSpc>
                <a:spcAft>
                  <a:spcPts val="800"/>
                </a:spcAft>
              </a:pPr>
              <a:r>
                <a:rPr lang="en-GB" sz="1200" spc="6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affection</a:t>
              </a:r>
              <a:r>
                <a:rPr lang="en-GB" sz="1200" spc="6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73" name="Rectangle 72"/>
            <p:cNvSpPr/>
            <p:nvPr/>
          </p:nvSpPr>
          <p:spPr>
            <a:xfrm>
              <a:off x="1645463" y="365760"/>
              <a:ext cx="845226" cy="234514"/>
            </a:xfrm>
            <a:prstGeom prst="rect">
              <a:avLst/>
            </a:prstGeom>
            <a:ln>
              <a:noFill/>
            </a:ln>
          </p:spPr>
          <p:txBody>
            <a:bodyPr vert="horz" lIns="0" tIns="0" rIns="0" bIns="0" rtlCol="0">
              <a:noAutofit/>
            </a:bodyPr>
            <a:lstStyle/>
            <a:p>
              <a:pPr marL="6350" indent="-6350">
                <a:lnSpc>
                  <a:spcPct val="107000"/>
                </a:lnSpc>
                <a:spcAft>
                  <a:spcPts val="800"/>
                </a:spcAft>
              </a:pPr>
              <a:r>
                <a:rPr lang="en-GB" sz="1200" spc="6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74" name="Rectangle 73"/>
            <p:cNvSpPr/>
            <p:nvPr/>
          </p:nvSpPr>
          <p:spPr>
            <a:xfrm>
              <a:off x="2281083" y="390144"/>
              <a:ext cx="56247" cy="194585"/>
            </a:xfrm>
            <a:prstGeom prst="rect">
              <a:avLst/>
            </a:prstGeom>
            <a:ln>
              <a:noFill/>
            </a:ln>
          </p:spPr>
          <p:txBody>
            <a:bodyPr vert="horz" lIns="0" tIns="0" rIns="0" bIns="0" rtlCol="0">
              <a:noAutofit/>
            </a:bodyPr>
            <a:lstStyle/>
            <a:p>
              <a:pPr marL="6350" indent="-6350">
                <a:lnSpc>
                  <a:spcPct val="107000"/>
                </a:lnSpc>
                <a:spcAft>
                  <a:spcPts val="800"/>
                </a:spcAft>
              </a:pPr>
              <a:r>
                <a:rPr lang="en-GB" sz="1000" i="1">
                  <a:solidFill>
                    <a:srgbClr val="000000"/>
                  </a:solidFill>
                  <a:effectLst/>
                  <a:latin typeface="Calibri" panose="020F0502020204030204" pitchFamily="34" charset="0"/>
                  <a:ea typeface="Calibri" panose="020F0502020204030204" pitchFamily="34" charset="0"/>
                  <a:cs typeface="Calibri" panose="020F0502020204030204" pitchFamily="34" charset="0"/>
                </a:rPr>
                <a:t>(</a:t>
              </a:r>
              <a:endPar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75" name="Rectangle 74"/>
            <p:cNvSpPr/>
            <p:nvPr/>
          </p:nvSpPr>
          <p:spPr>
            <a:xfrm>
              <a:off x="2323373" y="390144"/>
              <a:ext cx="1013461" cy="194585"/>
            </a:xfrm>
            <a:prstGeom prst="rect">
              <a:avLst/>
            </a:prstGeom>
            <a:ln>
              <a:noFill/>
            </a:ln>
          </p:spPr>
          <p:txBody>
            <a:bodyPr vert="horz" lIns="0" tIns="0" rIns="0" bIns="0" rtlCol="0">
              <a:noAutofit/>
            </a:bodyPr>
            <a:lstStyle/>
            <a:p>
              <a:pPr marL="6350" indent="-6350">
                <a:lnSpc>
                  <a:spcPct val="107000"/>
                </a:lnSpc>
                <a:spcAft>
                  <a:spcPts val="800"/>
                </a:spcAft>
              </a:pPr>
              <a:r>
                <a:rPr lang="en-GB" sz="1000" i="1">
                  <a:solidFill>
                    <a:srgbClr val="000000"/>
                  </a:solidFill>
                  <a:effectLst/>
                  <a:latin typeface="Calibri" panose="020F0502020204030204" pitchFamily="34" charset="0"/>
                  <a:ea typeface="Calibri" panose="020F0502020204030204" pitchFamily="34" charset="0"/>
                  <a:cs typeface="Calibri" panose="020F0502020204030204" pitchFamily="34" charset="0"/>
                </a:rPr>
                <a:t>with</a:t>
              </a:r>
              <a:r>
                <a:rPr lang="en-GB" sz="1000" i="1" spc="5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en-GB" sz="1000" i="1">
                  <a:solidFill>
                    <a:srgbClr val="000000"/>
                  </a:solidFill>
                  <a:effectLst/>
                  <a:latin typeface="Calibri" panose="020F0502020204030204" pitchFamily="34" charset="0"/>
                  <a:ea typeface="Calibri" panose="020F0502020204030204" pitchFamily="34" charset="0"/>
                  <a:cs typeface="Calibri" panose="020F0502020204030204" pitchFamily="34" charset="0"/>
                </a:rPr>
                <a:t>consent</a:t>
              </a:r>
              <a:endPar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76" name="Rectangle 75"/>
            <p:cNvSpPr/>
            <p:nvPr/>
          </p:nvSpPr>
          <p:spPr>
            <a:xfrm>
              <a:off x="3085374" y="390144"/>
              <a:ext cx="56246" cy="194585"/>
            </a:xfrm>
            <a:prstGeom prst="rect">
              <a:avLst/>
            </a:prstGeom>
            <a:ln>
              <a:noFill/>
            </a:ln>
          </p:spPr>
          <p:txBody>
            <a:bodyPr vert="horz" lIns="0" tIns="0" rIns="0" bIns="0" rtlCol="0">
              <a:noAutofit/>
            </a:bodyPr>
            <a:lstStyle/>
            <a:p>
              <a:pPr marL="6350" indent="-6350">
                <a:lnSpc>
                  <a:spcPct val="107000"/>
                </a:lnSpc>
                <a:spcAft>
                  <a:spcPts val="800"/>
                </a:spcAft>
              </a:pPr>
              <a:r>
                <a:rPr lang="en-GB" sz="1000" i="1">
                  <a:solidFill>
                    <a:srgbClr val="000000"/>
                  </a:solidFill>
                  <a:effectLst/>
                  <a:latin typeface="Calibri" panose="020F0502020204030204" pitchFamily="34" charset="0"/>
                  <a:ea typeface="Calibri" panose="020F0502020204030204" pitchFamily="34" charset="0"/>
                  <a:cs typeface="Calibri" panose="020F0502020204030204" pitchFamily="34" charset="0"/>
                </a:rPr>
                <a:t>)</a:t>
              </a:r>
              <a:endPar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81" name="Shape 565"/>
            <p:cNvSpPr/>
            <p:nvPr/>
          </p:nvSpPr>
          <p:spPr>
            <a:xfrm>
              <a:off x="2082227" y="834413"/>
              <a:ext cx="297536" cy="297535"/>
            </a:xfrm>
            <a:custGeom>
              <a:avLst/>
              <a:gdLst/>
              <a:ahLst/>
              <a:cxnLst/>
              <a:rect l="0" t="0" r="0" b="0"/>
              <a:pathLst>
                <a:path w="297536" h="297535">
                  <a:moveTo>
                    <a:pt x="148768" y="0"/>
                  </a:moveTo>
                  <a:cubicBezTo>
                    <a:pt x="230924" y="0"/>
                    <a:pt x="297536" y="66599"/>
                    <a:pt x="297536" y="148768"/>
                  </a:cubicBezTo>
                  <a:cubicBezTo>
                    <a:pt x="297536" y="230924"/>
                    <a:pt x="230924" y="297535"/>
                    <a:pt x="148768" y="297535"/>
                  </a:cubicBezTo>
                  <a:cubicBezTo>
                    <a:pt x="66599" y="297535"/>
                    <a:pt x="0" y="230924"/>
                    <a:pt x="0" y="148768"/>
                  </a:cubicBezTo>
                  <a:cubicBezTo>
                    <a:pt x="0" y="66599"/>
                    <a:pt x="66599" y="0"/>
                    <a:pt x="148768" y="0"/>
                  </a:cubicBezTo>
                  <a:close/>
                </a:path>
              </a:pathLst>
            </a:custGeom>
            <a:ln w="0" cap="flat">
              <a:miter lim="127000"/>
            </a:ln>
          </p:spPr>
          <p:style>
            <a:lnRef idx="0">
              <a:srgbClr val="000000">
                <a:alpha val="0"/>
              </a:srgbClr>
            </a:lnRef>
            <a:fillRef idx="1">
              <a:srgbClr val="671365"/>
            </a:fillRef>
            <a:effectRef idx="0">
              <a:scrgbClr r="0" g="0" b="0"/>
            </a:effectRef>
            <a:fontRef idx="none"/>
          </p:style>
          <p:txBody>
            <a:bodyPr/>
            <a:lstStyle/>
            <a:p>
              <a:endParaRPr lang="en-GB"/>
            </a:p>
          </p:txBody>
        </p:sp>
        <p:sp>
          <p:nvSpPr>
            <p:cNvPr id="82" name="Shape 566"/>
            <p:cNvSpPr/>
            <p:nvPr/>
          </p:nvSpPr>
          <p:spPr>
            <a:xfrm>
              <a:off x="1958926" y="564603"/>
              <a:ext cx="389484" cy="358889"/>
            </a:xfrm>
            <a:custGeom>
              <a:avLst/>
              <a:gdLst/>
              <a:ahLst/>
              <a:cxnLst/>
              <a:rect l="0" t="0" r="0" b="0"/>
              <a:pathLst>
                <a:path w="389484" h="358889">
                  <a:moveTo>
                    <a:pt x="194742" y="0"/>
                  </a:moveTo>
                  <a:cubicBezTo>
                    <a:pt x="302298" y="0"/>
                    <a:pt x="389484" y="87198"/>
                    <a:pt x="389484" y="194742"/>
                  </a:cubicBezTo>
                  <a:cubicBezTo>
                    <a:pt x="389484" y="215226"/>
                    <a:pt x="386283" y="234937"/>
                    <a:pt x="380428" y="253479"/>
                  </a:cubicBezTo>
                  <a:cubicBezTo>
                    <a:pt x="350215" y="234200"/>
                    <a:pt x="314427" y="222885"/>
                    <a:pt x="275933" y="222885"/>
                  </a:cubicBezTo>
                  <a:cubicBezTo>
                    <a:pt x="188862" y="222885"/>
                    <a:pt x="115164" y="280047"/>
                    <a:pt x="90246" y="358889"/>
                  </a:cubicBezTo>
                  <a:cubicBezTo>
                    <a:pt x="36055" y="324307"/>
                    <a:pt x="0" y="263804"/>
                    <a:pt x="0" y="194742"/>
                  </a:cubicBezTo>
                  <a:cubicBezTo>
                    <a:pt x="0" y="87198"/>
                    <a:pt x="87198" y="0"/>
                    <a:pt x="194742" y="0"/>
                  </a:cubicBezTo>
                  <a:close/>
                </a:path>
              </a:pathLst>
            </a:custGeom>
            <a:ln w="0" cap="flat">
              <a:miter lim="127000"/>
            </a:ln>
          </p:spPr>
          <p:style>
            <a:lnRef idx="0">
              <a:srgbClr val="000000">
                <a:alpha val="0"/>
              </a:srgbClr>
            </a:lnRef>
            <a:fillRef idx="1">
              <a:srgbClr val="671365"/>
            </a:fillRef>
            <a:effectRef idx="0">
              <a:scrgbClr r="0" g="0" b="0"/>
            </a:effectRef>
            <a:fontRef idx="none"/>
          </p:style>
          <p:txBody>
            <a:bodyPr/>
            <a:lstStyle/>
            <a:p>
              <a:endParaRPr lang="en-GB"/>
            </a:p>
          </p:txBody>
        </p:sp>
        <p:sp>
          <p:nvSpPr>
            <p:cNvPr id="83" name="Shape 567"/>
            <p:cNvSpPr/>
            <p:nvPr/>
          </p:nvSpPr>
          <p:spPr>
            <a:xfrm>
              <a:off x="1744588" y="956811"/>
              <a:ext cx="714769" cy="837098"/>
            </a:xfrm>
            <a:custGeom>
              <a:avLst/>
              <a:gdLst/>
              <a:ahLst/>
              <a:cxnLst/>
              <a:rect l="0" t="0" r="0" b="0"/>
              <a:pathLst>
                <a:path w="714769" h="837098">
                  <a:moveTo>
                    <a:pt x="249324" y="2248"/>
                  </a:moveTo>
                  <a:cubicBezTo>
                    <a:pt x="263371" y="0"/>
                    <a:pt x="277946" y="209"/>
                    <a:pt x="292405" y="3178"/>
                  </a:cubicBezTo>
                  <a:cubicBezTo>
                    <a:pt x="291719" y="9871"/>
                    <a:pt x="291338" y="16652"/>
                    <a:pt x="291338" y="23523"/>
                  </a:cubicBezTo>
                  <a:cubicBezTo>
                    <a:pt x="291338" y="118849"/>
                    <a:pt x="384835" y="204219"/>
                    <a:pt x="441008" y="214519"/>
                  </a:cubicBezTo>
                  <a:cubicBezTo>
                    <a:pt x="497180" y="224818"/>
                    <a:pt x="556768" y="223675"/>
                    <a:pt x="638061" y="145100"/>
                  </a:cubicBezTo>
                  <a:cubicBezTo>
                    <a:pt x="659435" y="151437"/>
                    <a:pt x="679145" y="166639"/>
                    <a:pt x="691502" y="188940"/>
                  </a:cubicBezTo>
                  <a:cubicBezTo>
                    <a:pt x="714769" y="230914"/>
                    <a:pt x="703212" y="281791"/>
                    <a:pt x="665696" y="302580"/>
                  </a:cubicBezTo>
                  <a:cubicBezTo>
                    <a:pt x="662940" y="304104"/>
                    <a:pt x="536346" y="374602"/>
                    <a:pt x="420700" y="439003"/>
                  </a:cubicBezTo>
                  <a:cubicBezTo>
                    <a:pt x="329603" y="440782"/>
                    <a:pt x="244869" y="442433"/>
                    <a:pt x="242710" y="442471"/>
                  </a:cubicBezTo>
                  <a:cubicBezTo>
                    <a:pt x="207937" y="443093"/>
                    <a:pt x="180251" y="472176"/>
                    <a:pt x="180873" y="507444"/>
                  </a:cubicBezTo>
                  <a:cubicBezTo>
                    <a:pt x="181496" y="542699"/>
                    <a:pt x="210198" y="570792"/>
                    <a:pt x="244970" y="570182"/>
                  </a:cubicBezTo>
                  <a:cubicBezTo>
                    <a:pt x="246875" y="570144"/>
                    <a:pt x="334353" y="567985"/>
                    <a:pt x="427253" y="565699"/>
                  </a:cubicBezTo>
                  <a:lnTo>
                    <a:pt x="439674" y="690425"/>
                  </a:lnTo>
                  <a:cubicBezTo>
                    <a:pt x="446253" y="756402"/>
                    <a:pt x="397650" y="815762"/>
                    <a:pt x="331673" y="822341"/>
                  </a:cubicBezTo>
                  <a:lnTo>
                    <a:pt x="249530" y="830519"/>
                  </a:lnTo>
                  <a:cubicBezTo>
                    <a:pt x="183553" y="837098"/>
                    <a:pt x="124193" y="788495"/>
                    <a:pt x="117615" y="722506"/>
                  </a:cubicBezTo>
                  <a:lnTo>
                    <a:pt x="106451" y="610365"/>
                  </a:lnTo>
                  <a:lnTo>
                    <a:pt x="95390" y="606441"/>
                  </a:lnTo>
                  <a:cubicBezTo>
                    <a:pt x="32919" y="584202"/>
                    <a:pt x="0" y="514899"/>
                    <a:pt x="22238" y="452427"/>
                  </a:cubicBezTo>
                  <a:lnTo>
                    <a:pt x="154534" y="80698"/>
                  </a:lnTo>
                  <a:cubicBezTo>
                    <a:pt x="169792" y="37855"/>
                    <a:pt x="207183" y="8992"/>
                    <a:pt x="249324" y="2248"/>
                  </a:cubicBezTo>
                  <a:close/>
                </a:path>
              </a:pathLst>
            </a:custGeom>
            <a:ln w="0" cap="flat">
              <a:miter lim="127000"/>
            </a:ln>
          </p:spPr>
          <p:style>
            <a:lnRef idx="0">
              <a:srgbClr val="000000">
                <a:alpha val="0"/>
              </a:srgbClr>
            </a:lnRef>
            <a:fillRef idx="1">
              <a:srgbClr val="671365"/>
            </a:fillRef>
            <a:effectRef idx="0">
              <a:scrgbClr r="0" g="0" b="0"/>
            </a:effectRef>
            <a:fontRef idx="none"/>
          </p:style>
          <p:txBody>
            <a:bodyPr/>
            <a:lstStyle/>
            <a:p>
              <a:endParaRPr lang="en-GB"/>
            </a:p>
          </p:txBody>
        </p:sp>
        <p:sp>
          <p:nvSpPr>
            <p:cNvPr id="84" name="Shape 568"/>
            <p:cNvSpPr/>
            <p:nvPr/>
          </p:nvSpPr>
          <p:spPr>
            <a:xfrm>
              <a:off x="2213911" y="1344523"/>
              <a:ext cx="330327" cy="396392"/>
            </a:xfrm>
            <a:custGeom>
              <a:avLst/>
              <a:gdLst/>
              <a:ahLst/>
              <a:cxnLst/>
              <a:rect l="0" t="0" r="0" b="0"/>
              <a:pathLst>
                <a:path w="330327" h="396392">
                  <a:moveTo>
                    <a:pt x="278943" y="0"/>
                  </a:moveTo>
                  <a:lnTo>
                    <a:pt x="330327" y="396392"/>
                  </a:lnTo>
                  <a:lnTo>
                    <a:pt x="29363" y="396392"/>
                  </a:lnTo>
                  <a:lnTo>
                    <a:pt x="0" y="168833"/>
                  </a:lnTo>
                  <a:lnTo>
                    <a:pt x="278943" y="0"/>
                  </a:lnTo>
                  <a:close/>
                </a:path>
              </a:pathLst>
            </a:custGeom>
            <a:ln w="0" cap="flat">
              <a:miter lim="127000"/>
            </a:ln>
          </p:spPr>
          <p:style>
            <a:lnRef idx="0">
              <a:srgbClr val="000000">
                <a:alpha val="0"/>
              </a:srgbClr>
            </a:lnRef>
            <a:fillRef idx="1">
              <a:srgbClr val="671365"/>
            </a:fillRef>
            <a:effectRef idx="0">
              <a:scrgbClr r="0" g="0" b="0"/>
            </a:effectRef>
            <a:fontRef idx="none"/>
          </p:style>
          <p:txBody>
            <a:bodyPr/>
            <a:lstStyle/>
            <a:p>
              <a:endParaRPr lang="en-GB"/>
            </a:p>
          </p:txBody>
        </p:sp>
        <p:sp>
          <p:nvSpPr>
            <p:cNvPr id="85" name="Shape 569"/>
            <p:cNvSpPr/>
            <p:nvPr/>
          </p:nvSpPr>
          <p:spPr>
            <a:xfrm>
              <a:off x="195532" y="450300"/>
              <a:ext cx="1040752" cy="1155167"/>
            </a:xfrm>
            <a:custGeom>
              <a:avLst/>
              <a:gdLst/>
              <a:ahLst/>
              <a:cxnLst/>
              <a:rect l="0" t="0" r="0" b="0"/>
              <a:pathLst>
                <a:path w="1040752" h="1155167">
                  <a:moveTo>
                    <a:pt x="499935" y="11951"/>
                  </a:moveTo>
                  <a:lnTo>
                    <a:pt x="499935" y="12103"/>
                  </a:lnTo>
                  <a:cubicBezTo>
                    <a:pt x="785152" y="0"/>
                    <a:pt x="1027570" y="221539"/>
                    <a:pt x="1040752" y="506985"/>
                  </a:cubicBezTo>
                  <a:lnTo>
                    <a:pt x="816420" y="517348"/>
                  </a:lnTo>
                  <a:cubicBezTo>
                    <a:pt x="808914" y="355092"/>
                    <a:pt x="670992" y="229197"/>
                    <a:pt x="508864" y="236398"/>
                  </a:cubicBezTo>
                  <a:cubicBezTo>
                    <a:pt x="349580" y="244514"/>
                    <a:pt x="225946" y="378435"/>
                    <a:pt x="229362" y="537185"/>
                  </a:cubicBezTo>
                  <a:cubicBezTo>
                    <a:pt x="239852" y="685432"/>
                    <a:pt x="359461" y="801688"/>
                    <a:pt x="505676" y="810261"/>
                  </a:cubicBezTo>
                  <a:lnTo>
                    <a:pt x="500202" y="691833"/>
                  </a:lnTo>
                  <a:lnTo>
                    <a:pt x="742493" y="912813"/>
                  </a:lnTo>
                  <a:lnTo>
                    <a:pt x="521614" y="1155167"/>
                  </a:lnTo>
                  <a:lnTo>
                    <a:pt x="516039" y="1034720"/>
                  </a:lnTo>
                  <a:cubicBezTo>
                    <a:pt x="248539" y="1031139"/>
                    <a:pt x="25692" y="823202"/>
                    <a:pt x="5778" y="554800"/>
                  </a:cubicBezTo>
                  <a:lnTo>
                    <a:pt x="5016" y="554838"/>
                  </a:lnTo>
                  <a:cubicBezTo>
                    <a:pt x="4902" y="552400"/>
                    <a:pt x="5118" y="549987"/>
                    <a:pt x="5055" y="547548"/>
                  </a:cubicBezTo>
                  <a:cubicBezTo>
                    <a:pt x="4890" y="545097"/>
                    <a:pt x="4457" y="542748"/>
                    <a:pt x="4344" y="540297"/>
                  </a:cubicBezTo>
                  <a:lnTo>
                    <a:pt x="5106" y="540259"/>
                  </a:lnTo>
                  <a:cubicBezTo>
                    <a:pt x="0" y="261163"/>
                    <a:pt x="217767" y="26163"/>
                    <a:pt x="497980" y="12129"/>
                  </a:cubicBezTo>
                  <a:lnTo>
                    <a:pt x="497980" y="12091"/>
                  </a:lnTo>
                  <a:cubicBezTo>
                    <a:pt x="498158" y="12078"/>
                    <a:pt x="498335" y="12116"/>
                    <a:pt x="498488" y="12103"/>
                  </a:cubicBezTo>
                  <a:cubicBezTo>
                    <a:pt x="498983" y="12078"/>
                    <a:pt x="499453" y="11976"/>
                    <a:pt x="499935" y="11951"/>
                  </a:cubicBezTo>
                  <a:close/>
                </a:path>
              </a:pathLst>
            </a:custGeom>
            <a:ln w="0" cap="flat">
              <a:miter lim="127000"/>
            </a:ln>
          </p:spPr>
          <p:style>
            <a:lnRef idx="0">
              <a:srgbClr val="000000">
                <a:alpha val="0"/>
              </a:srgbClr>
            </a:lnRef>
            <a:fillRef idx="1">
              <a:srgbClr val="671365"/>
            </a:fillRef>
            <a:effectRef idx="0">
              <a:scrgbClr r="0" g="0" b="0"/>
            </a:effectRef>
            <a:fontRef idx="none"/>
          </p:style>
          <p:txBody>
            <a:bodyPr/>
            <a:lstStyle/>
            <a:p>
              <a:endParaRPr lang="en-GB"/>
            </a:p>
          </p:txBody>
        </p:sp>
        <p:sp>
          <p:nvSpPr>
            <p:cNvPr id="86" name="Shape 570"/>
            <p:cNvSpPr/>
            <p:nvPr/>
          </p:nvSpPr>
          <p:spPr>
            <a:xfrm>
              <a:off x="1054519" y="1149533"/>
              <a:ext cx="235013" cy="341630"/>
            </a:xfrm>
            <a:custGeom>
              <a:avLst/>
              <a:gdLst/>
              <a:ahLst/>
              <a:cxnLst/>
              <a:rect l="0" t="0" r="0" b="0"/>
              <a:pathLst>
                <a:path w="235013" h="341630">
                  <a:moveTo>
                    <a:pt x="117526" y="0"/>
                  </a:moveTo>
                  <a:cubicBezTo>
                    <a:pt x="182473" y="64"/>
                    <a:pt x="234988" y="53086"/>
                    <a:pt x="235013" y="118224"/>
                  </a:cubicBezTo>
                  <a:cubicBezTo>
                    <a:pt x="234988" y="136766"/>
                    <a:pt x="220027" y="151790"/>
                    <a:pt x="201422" y="151816"/>
                  </a:cubicBezTo>
                  <a:cubicBezTo>
                    <a:pt x="182804" y="151778"/>
                    <a:pt x="167881" y="136766"/>
                    <a:pt x="167843" y="118224"/>
                  </a:cubicBezTo>
                  <a:cubicBezTo>
                    <a:pt x="167792" y="89967"/>
                    <a:pt x="145034" y="67196"/>
                    <a:pt x="117526" y="67145"/>
                  </a:cubicBezTo>
                  <a:cubicBezTo>
                    <a:pt x="89992" y="67196"/>
                    <a:pt x="67259" y="89954"/>
                    <a:pt x="67208" y="118224"/>
                  </a:cubicBezTo>
                  <a:lnTo>
                    <a:pt x="67208" y="122326"/>
                  </a:lnTo>
                  <a:cubicBezTo>
                    <a:pt x="67196" y="127419"/>
                    <a:pt x="70142" y="133426"/>
                    <a:pt x="77610" y="137973"/>
                  </a:cubicBezTo>
                  <a:lnTo>
                    <a:pt x="77648" y="137998"/>
                  </a:lnTo>
                  <a:cubicBezTo>
                    <a:pt x="109779" y="157429"/>
                    <a:pt x="127978" y="194183"/>
                    <a:pt x="128029" y="233617"/>
                  </a:cubicBezTo>
                  <a:cubicBezTo>
                    <a:pt x="128003" y="262471"/>
                    <a:pt x="118161" y="288951"/>
                    <a:pt x="101498" y="308711"/>
                  </a:cubicBezTo>
                  <a:cubicBezTo>
                    <a:pt x="84925" y="328422"/>
                    <a:pt x="60731" y="341630"/>
                    <a:pt x="33642" y="341605"/>
                  </a:cubicBezTo>
                  <a:cubicBezTo>
                    <a:pt x="15138" y="341567"/>
                    <a:pt x="76" y="326568"/>
                    <a:pt x="38" y="308001"/>
                  </a:cubicBezTo>
                  <a:cubicBezTo>
                    <a:pt x="38" y="289420"/>
                    <a:pt x="15151" y="274485"/>
                    <a:pt x="33642" y="274459"/>
                  </a:cubicBezTo>
                  <a:cubicBezTo>
                    <a:pt x="39420" y="274447"/>
                    <a:pt x="45504" y="271576"/>
                    <a:pt x="51232" y="264363"/>
                  </a:cubicBezTo>
                  <a:cubicBezTo>
                    <a:pt x="56807" y="257251"/>
                    <a:pt x="60909" y="246190"/>
                    <a:pt x="60883" y="233617"/>
                  </a:cubicBezTo>
                  <a:cubicBezTo>
                    <a:pt x="61074" y="216103"/>
                    <a:pt x="52210" y="200660"/>
                    <a:pt x="43116" y="195631"/>
                  </a:cubicBezTo>
                  <a:cubicBezTo>
                    <a:pt x="16789" y="179946"/>
                    <a:pt x="0" y="152438"/>
                    <a:pt x="38" y="122326"/>
                  </a:cubicBezTo>
                  <a:lnTo>
                    <a:pt x="38" y="118224"/>
                  </a:lnTo>
                  <a:cubicBezTo>
                    <a:pt x="63" y="53086"/>
                    <a:pt x="52591" y="64"/>
                    <a:pt x="117526" y="0"/>
                  </a:cubicBezTo>
                  <a:close/>
                </a:path>
              </a:pathLst>
            </a:custGeom>
            <a:ln w="0" cap="flat">
              <a:miter lim="127000"/>
            </a:ln>
          </p:spPr>
          <p:style>
            <a:lnRef idx="0">
              <a:srgbClr val="000000">
                <a:alpha val="0"/>
              </a:srgbClr>
            </a:lnRef>
            <a:fillRef idx="1">
              <a:srgbClr val="671365"/>
            </a:fillRef>
            <a:effectRef idx="0">
              <a:scrgbClr r="0" g="0" b="0"/>
            </a:effectRef>
            <a:fontRef idx="none"/>
          </p:style>
          <p:txBody>
            <a:bodyPr/>
            <a:lstStyle/>
            <a:p>
              <a:endParaRPr lang="en-GB"/>
            </a:p>
          </p:txBody>
        </p:sp>
        <p:sp>
          <p:nvSpPr>
            <p:cNvPr id="87" name="Shape 571"/>
            <p:cNvSpPr/>
            <p:nvPr/>
          </p:nvSpPr>
          <p:spPr>
            <a:xfrm>
              <a:off x="932587" y="1040338"/>
              <a:ext cx="469989" cy="684619"/>
            </a:xfrm>
            <a:custGeom>
              <a:avLst/>
              <a:gdLst/>
              <a:ahLst/>
              <a:cxnLst/>
              <a:rect l="0" t="0" r="0" b="0"/>
              <a:pathLst>
                <a:path w="469989" h="684619">
                  <a:moveTo>
                    <a:pt x="234391" y="0"/>
                  </a:moveTo>
                  <a:cubicBezTo>
                    <a:pt x="364947" y="140"/>
                    <a:pt x="469659" y="110313"/>
                    <a:pt x="469900" y="244640"/>
                  </a:cubicBezTo>
                  <a:cubicBezTo>
                    <a:pt x="469989" y="332842"/>
                    <a:pt x="421005" y="413169"/>
                    <a:pt x="338849" y="463842"/>
                  </a:cubicBezTo>
                  <a:cubicBezTo>
                    <a:pt x="259702" y="512941"/>
                    <a:pt x="249022" y="546418"/>
                    <a:pt x="247739" y="552145"/>
                  </a:cubicBezTo>
                  <a:lnTo>
                    <a:pt x="247548" y="553186"/>
                  </a:lnTo>
                  <a:lnTo>
                    <a:pt x="247498" y="553186"/>
                  </a:lnTo>
                  <a:cubicBezTo>
                    <a:pt x="246990" y="624560"/>
                    <a:pt x="193370" y="684352"/>
                    <a:pt x="124232" y="684619"/>
                  </a:cubicBezTo>
                  <a:cubicBezTo>
                    <a:pt x="60211" y="684479"/>
                    <a:pt x="8318" y="632968"/>
                    <a:pt x="1625" y="567182"/>
                  </a:cubicBezTo>
                  <a:lnTo>
                    <a:pt x="1448" y="563690"/>
                  </a:lnTo>
                  <a:cubicBezTo>
                    <a:pt x="1460" y="546633"/>
                    <a:pt x="14237" y="532155"/>
                    <a:pt x="31534" y="530276"/>
                  </a:cubicBezTo>
                  <a:lnTo>
                    <a:pt x="31902" y="530237"/>
                  </a:lnTo>
                  <a:lnTo>
                    <a:pt x="32067" y="530237"/>
                  </a:lnTo>
                  <a:lnTo>
                    <a:pt x="34773" y="530123"/>
                  </a:lnTo>
                  <a:cubicBezTo>
                    <a:pt x="51473" y="529984"/>
                    <a:pt x="66599" y="542608"/>
                    <a:pt x="68415" y="560222"/>
                  </a:cubicBezTo>
                  <a:cubicBezTo>
                    <a:pt x="72111" y="594360"/>
                    <a:pt x="97256" y="617690"/>
                    <a:pt x="124232" y="617474"/>
                  </a:cubicBezTo>
                  <a:cubicBezTo>
                    <a:pt x="139052" y="617449"/>
                    <a:pt x="152654" y="610870"/>
                    <a:pt x="163182" y="599199"/>
                  </a:cubicBezTo>
                  <a:cubicBezTo>
                    <a:pt x="173634" y="587553"/>
                    <a:pt x="180442" y="571005"/>
                    <a:pt x="180429" y="552438"/>
                  </a:cubicBezTo>
                  <a:cubicBezTo>
                    <a:pt x="180251" y="530010"/>
                    <a:pt x="194920" y="473558"/>
                    <a:pt x="303466" y="406730"/>
                  </a:cubicBezTo>
                  <a:cubicBezTo>
                    <a:pt x="367779" y="366687"/>
                    <a:pt x="402653" y="307963"/>
                    <a:pt x="402730" y="244640"/>
                  </a:cubicBezTo>
                  <a:cubicBezTo>
                    <a:pt x="402730" y="195402"/>
                    <a:pt x="383642" y="150978"/>
                    <a:pt x="353035" y="118859"/>
                  </a:cubicBezTo>
                  <a:cubicBezTo>
                    <a:pt x="322364" y="86754"/>
                    <a:pt x="280556" y="67158"/>
                    <a:pt x="234391" y="67145"/>
                  </a:cubicBezTo>
                  <a:cubicBezTo>
                    <a:pt x="148666" y="67094"/>
                    <a:pt x="76352" y="134544"/>
                    <a:pt x="67018" y="225476"/>
                  </a:cubicBezTo>
                  <a:cubicBezTo>
                    <a:pt x="65316" y="243091"/>
                    <a:pt x="50089" y="255880"/>
                    <a:pt x="33375" y="255702"/>
                  </a:cubicBezTo>
                  <a:lnTo>
                    <a:pt x="31026" y="255625"/>
                  </a:lnTo>
                  <a:lnTo>
                    <a:pt x="30581" y="255601"/>
                  </a:lnTo>
                  <a:lnTo>
                    <a:pt x="30251" y="255562"/>
                  </a:lnTo>
                  <a:cubicBezTo>
                    <a:pt x="12840" y="253746"/>
                    <a:pt x="38" y="239243"/>
                    <a:pt x="0" y="222148"/>
                  </a:cubicBezTo>
                  <a:lnTo>
                    <a:pt x="178" y="218719"/>
                  </a:lnTo>
                  <a:cubicBezTo>
                    <a:pt x="178" y="218732"/>
                    <a:pt x="178" y="218758"/>
                    <a:pt x="178" y="218770"/>
                  </a:cubicBezTo>
                  <a:lnTo>
                    <a:pt x="191" y="218656"/>
                  </a:lnTo>
                  <a:lnTo>
                    <a:pt x="178" y="218719"/>
                  </a:lnTo>
                  <a:cubicBezTo>
                    <a:pt x="12687" y="94666"/>
                    <a:pt x="113093" y="26"/>
                    <a:pt x="234391" y="0"/>
                  </a:cubicBezTo>
                  <a:close/>
                </a:path>
              </a:pathLst>
            </a:custGeom>
            <a:ln w="0" cap="flat">
              <a:miter lim="127000"/>
            </a:ln>
          </p:spPr>
          <p:style>
            <a:lnRef idx="0">
              <a:srgbClr val="000000">
                <a:alpha val="0"/>
              </a:srgbClr>
            </a:lnRef>
            <a:fillRef idx="1">
              <a:srgbClr val="671365"/>
            </a:fillRef>
            <a:effectRef idx="0">
              <a:scrgbClr r="0" g="0" b="0"/>
            </a:effectRef>
            <a:fontRef idx="none"/>
          </p:style>
          <p:txBody>
            <a:bodyPr/>
            <a:lstStyle/>
            <a:p>
              <a:endParaRPr lang="en-GB"/>
            </a:p>
          </p:txBody>
        </p:sp>
      </p:grpSp>
    </p:spTree>
    <p:extLst>
      <p:ext uri="{BB962C8B-B14F-4D97-AF65-F5344CB8AC3E}">
        <p14:creationId xmlns:p14="http://schemas.microsoft.com/office/powerpoint/2010/main" val="249536664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tretch>
            <a:fillRect/>
          </a:stretch>
        </p:blipFill>
        <p:spPr>
          <a:xfrm>
            <a:off x="1416676" y="824249"/>
            <a:ext cx="8706118" cy="5087154"/>
          </a:xfrm>
          <a:prstGeom prst="rect">
            <a:avLst/>
          </a:prstGeom>
        </p:spPr>
      </p:pic>
    </p:spTree>
    <p:extLst>
      <p:ext uri="{BB962C8B-B14F-4D97-AF65-F5344CB8AC3E}">
        <p14:creationId xmlns:p14="http://schemas.microsoft.com/office/powerpoint/2010/main" val="355263218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79374" y="1697625"/>
            <a:ext cx="6096000" cy="1200329"/>
          </a:xfrm>
          <a:prstGeom prst="rect">
            <a:avLst/>
          </a:prstGeom>
        </p:spPr>
        <p:txBody>
          <a:bodyPr>
            <a:spAutoFit/>
          </a:bodyPr>
          <a:lstStyle/>
          <a:p>
            <a:r>
              <a:rPr lang="en-GB" b="1" dirty="0" smtClean="0">
                <a:latin typeface="var(--heading-font-family,unset)"/>
              </a:rPr>
              <a:t>You </a:t>
            </a:r>
            <a:r>
              <a:rPr lang="en-GB" b="1" dirty="0">
                <a:latin typeface="var(--heading-font-family,unset)"/>
              </a:rPr>
              <a:t>are good and kind.</a:t>
            </a:r>
          </a:p>
          <a:p>
            <a:r>
              <a:rPr lang="en-GB" dirty="0">
                <a:solidFill>
                  <a:srgbClr val="515151"/>
                </a:solidFill>
                <a:latin typeface="-apple-system"/>
              </a:rPr>
              <a:t>Being dysregulated is not being </a:t>
            </a:r>
            <a:r>
              <a:rPr lang="en-GB" dirty="0" smtClean="0">
                <a:solidFill>
                  <a:srgbClr val="515151"/>
                </a:solidFill>
                <a:latin typeface="-apple-system"/>
              </a:rPr>
              <a:t>bad or naughty. </a:t>
            </a:r>
            <a:r>
              <a:rPr lang="en-GB" dirty="0">
                <a:solidFill>
                  <a:srgbClr val="515151"/>
                </a:solidFill>
                <a:latin typeface="-apple-system"/>
              </a:rPr>
              <a:t>Being angry or frustrated is not being bad. Yet, sometimes when we are emotional, we don’t always make the best choices.</a:t>
            </a:r>
            <a:endParaRPr lang="en-GB" b="0" i="0" dirty="0">
              <a:solidFill>
                <a:srgbClr val="515151"/>
              </a:solidFill>
              <a:effectLst/>
              <a:latin typeface="-apple-system"/>
            </a:endParaRPr>
          </a:p>
        </p:txBody>
      </p:sp>
      <p:sp>
        <p:nvSpPr>
          <p:cNvPr id="3" name="Rectangle 2"/>
          <p:cNvSpPr/>
          <p:nvPr/>
        </p:nvSpPr>
        <p:spPr>
          <a:xfrm>
            <a:off x="4279374" y="3210269"/>
            <a:ext cx="6096000" cy="2031325"/>
          </a:xfrm>
          <a:prstGeom prst="rect">
            <a:avLst/>
          </a:prstGeom>
        </p:spPr>
        <p:txBody>
          <a:bodyPr>
            <a:spAutoFit/>
          </a:bodyPr>
          <a:lstStyle/>
          <a:p>
            <a:endParaRPr lang="en-GB" i="1" dirty="0" smtClean="0">
              <a:solidFill>
                <a:srgbClr val="515151"/>
              </a:solidFill>
              <a:latin typeface="-apple-system"/>
            </a:endParaRPr>
          </a:p>
          <a:p>
            <a:r>
              <a:rPr lang="en-GB" i="1" dirty="0" smtClean="0">
                <a:solidFill>
                  <a:srgbClr val="515151"/>
                </a:solidFill>
                <a:latin typeface="-apple-system"/>
              </a:rPr>
              <a:t>‘You </a:t>
            </a:r>
            <a:r>
              <a:rPr lang="en-GB" i="1" dirty="0">
                <a:solidFill>
                  <a:srgbClr val="515151"/>
                </a:solidFill>
                <a:latin typeface="-apple-system"/>
              </a:rPr>
              <a:t>were angry. You didn’t mean those unkind words about your brother. Sometimes we say things we don’t mean when we are </a:t>
            </a:r>
            <a:r>
              <a:rPr lang="en-GB" i="1" dirty="0" smtClean="0">
                <a:solidFill>
                  <a:srgbClr val="515151"/>
                </a:solidFill>
                <a:latin typeface="-apple-system"/>
              </a:rPr>
              <a:t>cross. </a:t>
            </a:r>
            <a:r>
              <a:rPr lang="en-GB" i="1" dirty="0">
                <a:solidFill>
                  <a:srgbClr val="515151"/>
                </a:solidFill>
                <a:latin typeface="-apple-system"/>
              </a:rPr>
              <a:t>You are a kind </a:t>
            </a:r>
            <a:r>
              <a:rPr lang="en-GB" i="1" dirty="0" smtClean="0">
                <a:solidFill>
                  <a:srgbClr val="515151"/>
                </a:solidFill>
                <a:latin typeface="-apple-system"/>
              </a:rPr>
              <a:t>person. </a:t>
            </a:r>
            <a:r>
              <a:rPr lang="en-GB" i="1" dirty="0">
                <a:solidFill>
                  <a:srgbClr val="515151"/>
                </a:solidFill>
                <a:latin typeface="-apple-system"/>
              </a:rPr>
              <a:t>What do you think would make your brother feel better</a:t>
            </a:r>
            <a:r>
              <a:rPr lang="en-GB" i="1" dirty="0" smtClean="0">
                <a:solidFill>
                  <a:srgbClr val="515151"/>
                </a:solidFill>
                <a:latin typeface="-apple-system"/>
              </a:rPr>
              <a:t>?’</a:t>
            </a:r>
            <a:endParaRPr lang="en-GB" dirty="0">
              <a:solidFill>
                <a:srgbClr val="515151"/>
              </a:solidFill>
              <a:latin typeface="-apple-system"/>
            </a:endParaRPr>
          </a:p>
          <a:p>
            <a:endParaRPr lang="en-GB" dirty="0" smtClean="0">
              <a:solidFill>
                <a:srgbClr val="515151"/>
              </a:solidFill>
              <a:latin typeface="-apple-system"/>
            </a:endParaRPr>
          </a:p>
          <a:p>
            <a:r>
              <a:rPr lang="en-GB" dirty="0" smtClean="0">
                <a:solidFill>
                  <a:srgbClr val="515151"/>
                </a:solidFill>
                <a:latin typeface="-apple-system"/>
              </a:rPr>
              <a:t>This </a:t>
            </a:r>
            <a:r>
              <a:rPr lang="en-GB" dirty="0">
                <a:solidFill>
                  <a:srgbClr val="515151"/>
                </a:solidFill>
                <a:latin typeface="-apple-system"/>
              </a:rPr>
              <a:t>also helps our children with their friendships</a:t>
            </a:r>
            <a:r>
              <a:rPr lang="en-GB" dirty="0" smtClean="0">
                <a:solidFill>
                  <a:srgbClr val="515151"/>
                </a:solidFill>
                <a:latin typeface="-apple-system"/>
              </a:rPr>
              <a:t>..</a:t>
            </a:r>
            <a:endParaRPr lang="en-GB" b="0" i="0" dirty="0">
              <a:solidFill>
                <a:srgbClr val="515151"/>
              </a:solidFill>
              <a:effectLst/>
              <a:latin typeface="-apple-system"/>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64775" y="1924819"/>
            <a:ext cx="2595027" cy="1946270"/>
          </a:xfrm>
          <a:prstGeom prst="rect">
            <a:avLst/>
          </a:prstGeom>
        </p:spPr>
      </p:pic>
    </p:spTree>
    <p:extLst>
      <p:ext uri="{BB962C8B-B14F-4D97-AF65-F5344CB8AC3E}">
        <p14:creationId xmlns:p14="http://schemas.microsoft.com/office/powerpoint/2010/main" val="47763126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0" y="1582341"/>
            <a:ext cx="6096000" cy="3693319"/>
          </a:xfrm>
          <a:prstGeom prst="rect">
            <a:avLst/>
          </a:prstGeom>
        </p:spPr>
        <p:txBody>
          <a:bodyPr>
            <a:spAutoFit/>
          </a:bodyPr>
          <a:lstStyle/>
          <a:p>
            <a:r>
              <a:rPr lang="en-GB" b="1" dirty="0" smtClean="0">
                <a:latin typeface="var(--heading-font-family,unset)"/>
              </a:rPr>
              <a:t>Let’s start again!</a:t>
            </a:r>
            <a:endParaRPr lang="en-GB" b="1" dirty="0">
              <a:latin typeface="var(--heading-font-family,unset)"/>
            </a:endParaRPr>
          </a:p>
          <a:p>
            <a:r>
              <a:rPr lang="en-GB" dirty="0" smtClean="0">
                <a:solidFill>
                  <a:srgbClr val="515151"/>
                </a:solidFill>
                <a:latin typeface="-apple-system"/>
              </a:rPr>
              <a:t>Situation: </a:t>
            </a:r>
            <a:r>
              <a:rPr lang="en-GB" dirty="0">
                <a:solidFill>
                  <a:srgbClr val="515151"/>
                </a:solidFill>
                <a:latin typeface="-apple-system"/>
              </a:rPr>
              <a:t>You’ve planned a fun activity. You are so excited!! You are trying to get everyone out the door — emotion and excitement are high. Something happens — now your </a:t>
            </a:r>
            <a:r>
              <a:rPr lang="en-GB" dirty="0" smtClean="0">
                <a:solidFill>
                  <a:srgbClr val="515151"/>
                </a:solidFill>
                <a:latin typeface="-apple-system"/>
              </a:rPr>
              <a:t>partner </a:t>
            </a:r>
            <a:r>
              <a:rPr lang="en-GB" dirty="0">
                <a:solidFill>
                  <a:srgbClr val="515151"/>
                </a:solidFill>
                <a:latin typeface="-apple-system"/>
              </a:rPr>
              <a:t>is upset — your child has </a:t>
            </a:r>
            <a:r>
              <a:rPr lang="en-GB" dirty="0" smtClean="0">
                <a:solidFill>
                  <a:srgbClr val="515151"/>
                </a:solidFill>
                <a:latin typeface="-apple-system"/>
              </a:rPr>
              <a:t>acted up </a:t>
            </a:r>
            <a:r>
              <a:rPr lang="en-GB" dirty="0">
                <a:solidFill>
                  <a:srgbClr val="515151"/>
                </a:solidFill>
                <a:latin typeface="-apple-system"/>
              </a:rPr>
              <a:t>— the </a:t>
            </a:r>
            <a:r>
              <a:rPr lang="en-GB" dirty="0" smtClean="0">
                <a:solidFill>
                  <a:srgbClr val="515151"/>
                </a:solidFill>
                <a:latin typeface="-apple-system"/>
              </a:rPr>
              <a:t>children </a:t>
            </a:r>
            <a:r>
              <a:rPr lang="en-GB" dirty="0">
                <a:solidFill>
                  <a:srgbClr val="515151"/>
                </a:solidFill>
                <a:latin typeface="-apple-system"/>
              </a:rPr>
              <a:t>are fighting and you are so disappointed. </a:t>
            </a:r>
          </a:p>
          <a:p>
            <a:endParaRPr lang="en-GB" i="1" dirty="0" smtClean="0">
              <a:solidFill>
                <a:srgbClr val="515151"/>
              </a:solidFill>
              <a:latin typeface="-apple-system"/>
            </a:endParaRPr>
          </a:p>
          <a:p>
            <a:r>
              <a:rPr lang="en-GB" i="1" dirty="0" smtClean="0">
                <a:solidFill>
                  <a:srgbClr val="515151"/>
                </a:solidFill>
                <a:latin typeface="-apple-system"/>
              </a:rPr>
              <a:t>‘Whoa!!! Stop!!! </a:t>
            </a:r>
            <a:r>
              <a:rPr lang="en-GB" i="1" dirty="0">
                <a:solidFill>
                  <a:srgbClr val="515151"/>
                </a:solidFill>
                <a:latin typeface="-apple-system"/>
              </a:rPr>
              <a:t>This is not the fun we had planned for today! This is not fun for anyone</a:t>
            </a:r>
            <a:r>
              <a:rPr lang="en-GB" i="1" dirty="0" smtClean="0">
                <a:solidFill>
                  <a:srgbClr val="515151"/>
                </a:solidFill>
                <a:latin typeface="-apple-system"/>
              </a:rPr>
              <a:t>. Everyone stop! </a:t>
            </a:r>
            <a:r>
              <a:rPr lang="en-GB" i="1" dirty="0">
                <a:solidFill>
                  <a:srgbClr val="515151"/>
                </a:solidFill>
                <a:latin typeface="-apple-system"/>
              </a:rPr>
              <a:t>That was not the way to handle that situation, was it? She didn’t mean to hit you in the eye with her coat sleeve and you know it’s not okay to hit </a:t>
            </a:r>
            <a:r>
              <a:rPr lang="en-GB" b="1" i="1" dirty="0">
                <a:solidFill>
                  <a:srgbClr val="515151"/>
                </a:solidFill>
                <a:latin typeface="-apple-system"/>
              </a:rPr>
              <a:t>ever</a:t>
            </a:r>
            <a:r>
              <a:rPr lang="en-GB" i="1" dirty="0">
                <a:solidFill>
                  <a:srgbClr val="515151"/>
                </a:solidFill>
                <a:latin typeface="-apple-system"/>
              </a:rPr>
              <a:t>. Let’s </a:t>
            </a:r>
            <a:r>
              <a:rPr lang="en-GB" i="1" dirty="0" smtClean="0">
                <a:solidFill>
                  <a:srgbClr val="515151"/>
                </a:solidFill>
                <a:latin typeface="-apple-system"/>
              </a:rPr>
              <a:t>start again!! </a:t>
            </a:r>
            <a:r>
              <a:rPr lang="en-GB" i="1" dirty="0">
                <a:solidFill>
                  <a:srgbClr val="515151"/>
                </a:solidFill>
                <a:latin typeface="-apple-system"/>
              </a:rPr>
              <a:t>Let’s try it all again!! How can we do it better this time??</a:t>
            </a:r>
            <a:endParaRPr lang="en-GB" b="0" i="0" dirty="0">
              <a:solidFill>
                <a:srgbClr val="515151"/>
              </a:solidFill>
              <a:effectLst/>
              <a:latin typeface="-apple-system"/>
            </a:endParaRPr>
          </a:p>
        </p:txBody>
      </p:sp>
    </p:spTree>
    <p:extLst>
      <p:ext uri="{BB962C8B-B14F-4D97-AF65-F5344CB8AC3E}">
        <p14:creationId xmlns:p14="http://schemas.microsoft.com/office/powerpoint/2010/main" val="170293834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32347" y="1988753"/>
            <a:ext cx="6096000" cy="646331"/>
          </a:xfrm>
          <a:prstGeom prst="rect">
            <a:avLst/>
          </a:prstGeom>
        </p:spPr>
        <p:txBody>
          <a:bodyPr>
            <a:spAutoFit/>
          </a:bodyPr>
          <a:lstStyle/>
          <a:p>
            <a:endParaRPr lang="en-GB" dirty="0">
              <a:solidFill>
                <a:srgbClr val="515151"/>
              </a:solidFill>
              <a:latin typeface="-apple-system"/>
            </a:endParaRPr>
          </a:p>
          <a:p>
            <a:endParaRPr lang="en-GB" b="1" dirty="0" smtClean="0">
              <a:solidFill>
                <a:srgbClr val="515151"/>
              </a:solidFill>
              <a:latin typeface="-apple-system"/>
            </a:endParaRPr>
          </a:p>
        </p:txBody>
      </p:sp>
      <p:sp>
        <p:nvSpPr>
          <p:cNvPr id="3" name="Rectangle 2"/>
          <p:cNvSpPr/>
          <p:nvPr/>
        </p:nvSpPr>
        <p:spPr>
          <a:xfrm>
            <a:off x="6125002" y="1056838"/>
            <a:ext cx="4217158" cy="1200329"/>
          </a:xfrm>
          <a:prstGeom prst="rect">
            <a:avLst/>
          </a:prstGeom>
          <a:noFill/>
        </p:spPr>
        <p:txBody>
          <a:bodyPr wrap="square" lIns="91440" tIns="45720" rIns="91440" bIns="45720">
            <a:spAutoFit/>
          </a:bodyPr>
          <a:lstStyle/>
          <a:p>
            <a:pPr algn="ctr"/>
            <a:r>
              <a:rPr lang="en-GB" sz="3600" b="1" cap="none" spc="0" dirty="0">
                <a:ln w="22225">
                  <a:solidFill>
                    <a:schemeClr val="accent2"/>
                  </a:solidFill>
                  <a:prstDash val="solid"/>
                </a:ln>
                <a:solidFill>
                  <a:schemeClr val="accent2">
                    <a:lumMod val="40000"/>
                    <a:lumOff val="60000"/>
                  </a:schemeClr>
                </a:solidFill>
                <a:effectLst/>
                <a:latin typeface="-apple-system"/>
              </a:rPr>
              <a:t>T</a:t>
            </a:r>
            <a:r>
              <a:rPr lang="en-GB" sz="3600" b="1" cap="none" spc="0" dirty="0" smtClean="0">
                <a:ln w="22225">
                  <a:solidFill>
                    <a:schemeClr val="accent2"/>
                  </a:solidFill>
                  <a:prstDash val="solid"/>
                </a:ln>
                <a:solidFill>
                  <a:schemeClr val="accent2">
                    <a:lumMod val="40000"/>
                    <a:lumOff val="60000"/>
                  </a:schemeClr>
                </a:solidFill>
                <a:effectLst/>
                <a:latin typeface="-apple-system"/>
              </a:rPr>
              <a:t>hrough </a:t>
            </a:r>
            <a:r>
              <a:rPr lang="en-GB" sz="3600" b="1" cap="none" spc="0" dirty="0">
                <a:ln w="22225">
                  <a:solidFill>
                    <a:schemeClr val="accent2"/>
                  </a:solidFill>
                  <a:prstDash val="solid"/>
                </a:ln>
                <a:solidFill>
                  <a:schemeClr val="accent2">
                    <a:lumMod val="40000"/>
                    <a:lumOff val="60000"/>
                  </a:schemeClr>
                </a:solidFill>
                <a:effectLst/>
                <a:latin typeface="-apple-system"/>
              </a:rPr>
              <a:t>our mistakes </a:t>
            </a:r>
            <a:r>
              <a:rPr lang="en-GB" sz="3600" b="1" cap="none" spc="0" dirty="0" smtClean="0">
                <a:ln w="22225">
                  <a:solidFill>
                    <a:schemeClr val="accent2"/>
                  </a:solidFill>
                  <a:prstDash val="solid"/>
                </a:ln>
                <a:solidFill>
                  <a:schemeClr val="accent2">
                    <a:lumMod val="40000"/>
                    <a:lumOff val="60000"/>
                  </a:schemeClr>
                </a:solidFill>
                <a:effectLst/>
                <a:latin typeface="-apple-system"/>
              </a:rPr>
              <a:t>we </a:t>
            </a:r>
            <a:r>
              <a:rPr lang="en-GB" sz="3600" b="1" cap="none" spc="0" dirty="0">
                <a:ln w="22225">
                  <a:solidFill>
                    <a:schemeClr val="accent2"/>
                  </a:solidFill>
                  <a:prstDash val="solid"/>
                </a:ln>
                <a:solidFill>
                  <a:schemeClr val="accent2">
                    <a:lumMod val="40000"/>
                    <a:lumOff val="60000"/>
                  </a:schemeClr>
                </a:solidFill>
                <a:effectLst/>
                <a:latin typeface="-apple-system"/>
              </a:rPr>
              <a:t>grow</a:t>
            </a:r>
            <a:endParaRPr lang="en-GB" sz="3600" b="1" cap="none" spc="0" dirty="0">
              <a:ln w="22225">
                <a:solidFill>
                  <a:schemeClr val="accent2"/>
                </a:solidFill>
                <a:prstDash val="solid"/>
              </a:ln>
              <a:solidFill>
                <a:schemeClr val="accent2">
                  <a:lumMod val="40000"/>
                  <a:lumOff val="60000"/>
                </a:schemeClr>
              </a:solidFill>
              <a:effectLst/>
            </a:endParaRPr>
          </a:p>
        </p:txBody>
      </p:sp>
      <p:sp>
        <p:nvSpPr>
          <p:cNvPr id="4" name="Oval Callout 3"/>
          <p:cNvSpPr/>
          <p:nvPr/>
        </p:nvSpPr>
        <p:spPr>
          <a:xfrm>
            <a:off x="5579092" y="261585"/>
            <a:ext cx="5308979" cy="3148942"/>
          </a:xfrm>
          <a:prstGeom prst="wedgeEllipseCallou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2133032" y="3137572"/>
            <a:ext cx="3446060" cy="2585323"/>
          </a:xfrm>
          <a:prstGeom prst="rect">
            <a:avLst/>
          </a:prstGeom>
          <a:noFill/>
        </p:spPr>
        <p:txBody>
          <a:bodyPr wrap="square" rtlCol="0">
            <a:spAutoFit/>
          </a:bodyPr>
          <a:lstStyle/>
          <a:p>
            <a:r>
              <a:rPr lang="en-GB" dirty="0">
                <a:solidFill>
                  <a:srgbClr val="515151"/>
                </a:solidFill>
                <a:latin typeface="-apple-system"/>
              </a:rPr>
              <a:t>This is not just true for academic situations or achievements. It is true for relationships, for friendships, for dealing with hard social situations.</a:t>
            </a:r>
          </a:p>
          <a:p>
            <a:r>
              <a:rPr lang="en-GB" dirty="0">
                <a:solidFill>
                  <a:srgbClr val="515151"/>
                </a:solidFill>
                <a:latin typeface="-apple-system"/>
              </a:rPr>
              <a:t>It is true of things that make us feel sad, things that make us doubt ourselves.</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40273" y="3246395"/>
            <a:ext cx="2476500" cy="2476500"/>
          </a:xfrm>
          <a:prstGeom prst="rect">
            <a:avLst/>
          </a:prstGeom>
        </p:spPr>
      </p:pic>
    </p:spTree>
    <p:extLst>
      <p:ext uri="{BB962C8B-B14F-4D97-AF65-F5344CB8AC3E}">
        <p14:creationId xmlns:p14="http://schemas.microsoft.com/office/powerpoint/2010/main" val="27886477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60879" y="969778"/>
            <a:ext cx="6096000" cy="4952638"/>
          </a:xfrm>
          <a:prstGeom prst="rect">
            <a:avLst/>
          </a:prstGeom>
        </p:spPr>
        <p:txBody>
          <a:bodyPr>
            <a:spAutoFit/>
          </a:bodyPr>
          <a:lstStyle/>
          <a:p>
            <a:pPr marL="107950" indent="-6350">
              <a:lnSpc>
                <a:spcPct val="107000"/>
              </a:lnSpc>
              <a:spcAft>
                <a:spcPts val="450"/>
              </a:spcAft>
            </a:pPr>
            <a:r>
              <a:rPr lang="en-GB" sz="2400" b="1" dirty="0">
                <a:solidFill>
                  <a:srgbClr val="F39600"/>
                </a:solidFill>
                <a:latin typeface="Calibri" panose="020F0502020204030204" pitchFamily="34" charset="0"/>
                <a:ea typeface="Calibri" panose="020F0502020204030204" pitchFamily="34" charset="0"/>
                <a:cs typeface="Calibri" panose="020F0502020204030204" pitchFamily="34" charset="0"/>
              </a:rPr>
              <a:t>Rumbling Stage</a:t>
            </a:r>
            <a:endParaRPr lang="en-GB" sz="24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342900" lvl="0" indent="-342900" fontAlgn="base">
              <a:lnSpc>
                <a:spcPct val="107000"/>
              </a:lnSpc>
              <a:spcAft>
                <a:spcPts val="450"/>
              </a:spcAft>
              <a:buClr>
                <a:srgbClr val="000000"/>
              </a:buClr>
              <a:buSzPts val="1000"/>
              <a:buFont typeface="Arial" panose="020B0604020202020204" pitchFamily="34" charset="0"/>
              <a:buChar char="•"/>
            </a:pPr>
            <a:r>
              <a:rPr lang="en-GB" sz="2400" dirty="0">
                <a:solidFill>
                  <a:srgbClr val="000000"/>
                </a:solidFill>
                <a:uFill>
                  <a:solidFill>
                    <a:srgbClr val="000000"/>
                  </a:solidFill>
                </a:uFill>
                <a:latin typeface="Calibri" panose="020F0502020204030204" pitchFamily="34" charset="0"/>
                <a:ea typeface="Calibri" panose="020F0502020204030204" pitchFamily="34" charset="0"/>
                <a:cs typeface="Calibri" panose="020F0502020204030204" pitchFamily="34" charset="0"/>
              </a:rPr>
              <a:t>Stay calm</a:t>
            </a:r>
          </a:p>
          <a:p>
            <a:pPr marL="342900" lvl="0" indent="-342900" fontAlgn="base">
              <a:lnSpc>
                <a:spcPct val="107000"/>
              </a:lnSpc>
              <a:spcAft>
                <a:spcPts val="450"/>
              </a:spcAft>
              <a:buClr>
                <a:srgbClr val="000000"/>
              </a:buClr>
              <a:buSzPts val="1000"/>
              <a:buFont typeface="Arial" panose="020B0604020202020204" pitchFamily="34" charset="0"/>
              <a:buChar char="•"/>
            </a:pPr>
            <a:r>
              <a:rPr lang="en-GB" sz="2400" dirty="0">
                <a:solidFill>
                  <a:srgbClr val="000000"/>
                </a:solidFill>
                <a:uFill>
                  <a:solidFill>
                    <a:srgbClr val="000000"/>
                  </a:solidFill>
                </a:uFill>
                <a:latin typeface="Calibri" panose="020F0502020204030204" pitchFamily="34" charset="0"/>
                <a:ea typeface="Calibri" panose="020F0502020204030204" pitchFamily="34" charset="0"/>
                <a:cs typeface="Calibri" panose="020F0502020204030204" pitchFamily="34" charset="0"/>
              </a:rPr>
              <a:t>Talk quietly</a:t>
            </a:r>
          </a:p>
          <a:p>
            <a:pPr marL="342900" lvl="0" indent="-342900" fontAlgn="base">
              <a:lnSpc>
                <a:spcPct val="107000"/>
              </a:lnSpc>
              <a:spcAft>
                <a:spcPts val="450"/>
              </a:spcAft>
              <a:buClr>
                <a:srgbClr val="000000"/>
              </a:buClr>
              <a:buSzPts val="1000"/>
              <a:buFont typeface="Arial" panose="020B0604020202020204" pitchFamily="34" charset="0"/>
              <a:buChar char="•"/>
            </a:pPr>
            <a:r>
              <a:rPr lang="en-GB" sz="2400" dirty="0">
                <a:solidFill>
                  <a:srgbClr val="000000"/>
                </a:solidFill>
                <a:uFill>
                  <a:solidFill>
                    <a:srgbClr val="000000"/>
                  </a:solidFill>
                </a:uFill>
                <a:latin typeface="Calibri" panose="020F0502020204030204" pitchFamily="34" charset="0"/>
                <a:ea typeface="Calibri" panose="020F0502020204030204" pitchFamily="34" charset="0"/>
                <a:cs typeface="Calibri" panose="020F0502020204030204" pitchFamily="34" charset="0"/>
              </a:rPr>
              <a:t>Take deep breaths</a:t>
            </a:r>
          </a:p>
          <a:p>
            <a:pPr marL="342900" lvl="0" indent="-342900" fontAlgn="base">
              <a:lnSpc>
                <a:spcPct val="98000"/>
              </a:lnSpc>
              <a:spcAft>
                <a:spcPts val="565"/>
              </a:spcAft>
              <a:buClr>
                <a:srgbClr val="000000"/>
              </a:buClr>
              <a:buSzPts val="1000"/>
              <a:buFont typeface="Arial" panose="020B0604020202020204" pitchFamily="34" charset="0"/>
              <a:buChar char="•"/>
            </a:pPr>
            <a:r>
              <a:rPr lang="en-GB" sz="2400" dirty="0">
                <a:solidFill>
                  <a:srgbClr val="000000"/>
                </a:solidFill>
                <a:uFill>
                  <a:solidFill>
                    <a:srgbClr val="000000"/>
                  </a:solidFill>
                </a:uFill>
                <a:latin typeface="Calibri" panose="020F0502020204030204" pitchFamily="34" charset="0"/>
                <a:ea typeface="Calibri" panose="020F0502020204030204" pitchFamily="34" charset="0"/>
                <a:cs typeface="Calibri" panose="020F0502020204030204" pitchFamily="34" charset="0"/>
              </a:rPr>
              <a:t>Stay close (if your child likes  or wants this)</a:t>
            </a:r>
          </a:p>
          <a:p>
            <a:pPr marL="342900" lvl="0" indent="-342900" fontAlgn="base">
              <a:lnSpc>
                <a:spcPct val="107000"/>
              </a:lnSpc>
              <a:spcAft>
                <a:spcPts val="450"/>
              </a:spcAft>
              <a:buClr>
                <a:srgbClr val="000000"/>
              </a:buClr>
              <a:buSzPts val="1000"/>
              <a:buFont typeface="Arial" panose="020B0604020202020204" pitchFamily="34" charset="0"/>
              <a:buChar char="•"/>
            </a:pPr>
            <a:r>
              <a:rPr lang="en-GB" sz="2400" dirty="0">
                <a:solidFill>
                  <a:srgbClr val="000000"/>
                </a:solidFill>
                <a:uFill>
                  <a:solidFill>
                    <a:srgbClr val="000000"/>
                  </a:solidFill>
                </a:uFill>
                <a:latin typeface="Calibri" panose="020F0502020204030204" pitchFamily="34" charset="0"/>
                <a:ea typeface="Calibri" panose="020F0502020204030204" pitchFamily="34" charset="0"/>
                <a:cs typeface="Calibri" panose="020F0502020204030204" pitchFamily="34" charset="0"/>
              </a:rPr>
              <a:t>Avoid conflict</a:t>
            </a:r>
          </a:p>
          <a:p>
            <a:pPr marL="342900" lvl="0" indent="-342900" fontAlgn="base">
              <a:lnSpc>
                <a:spcPct val="98000"/>
              </a:lnSpc>
              <a:spcAft>
                <a:spcPts val="565"/>
              </a:spcAft>
              <a:buClr>
                <a:srgbClr val="000000"/>
              </a:buClr>
              <a:buSzPts val="1000"/>
              <a:buFont typeface="Arial" panose="020B0604020202020204" pitchFamily="34" charset="0"/>
              <a:buChar char="•"/>
            </a:pPr>
            <a:r>
              <a:rPr lang="en-GB" sz="2400" dirty="0">
                <a:solidFill>
                  <a:srgbClr val="000000"/>
                </a:solidFill>
                <a:uFill>
                  <a:solidFill>
                    <a:srgbClr val="000000"/>
                  </a:solidFill>
                </a:uFill>
                <a:latin typeface="Calibri" panose="020F0502020204030204" pitchFamily="34" charset="0"/>
                <a:ea typeface="Calibri" panose="020F0502020204030204" pitchFamily="34" charset="0"/>
                <a:cs typeface="Calibri" panose="020F0502020204030204" pitchFamily="34" charset="0"/>
              </a:rPr>
              <a:t>Don’t get into a battle for power</a:t>
            </a:r>
          </a:p>
          <a:p>
            <a:pPr marL="342900" lvl="0" indent="-342900" fontAlgn="base">
              <a:lnSpc>
                <a:spcPct val="98000"/>
              </a:lnSpc>
              <a:spcAft>
                <a:spcPts val="565"/>
              </a:spcAft>
              <a:buClr>
                <a:srgbClr val="000000"/>
              </a:buClr>
              <a:buSzPts val="1000"/>
              <a:buFont typeface="Arial" panose="020B0604020202020204" pitchFamily="34" charset="0"/>
              <a:buChar char="•"/>
            </a:pPr>
            <a:r>
              <a:rPr lang="en-GB" sz="2400" dirty="0">
                <a:solidFill>
                  <a:srgbClr val="000000"/>
                </a:solidFill>
                <a:uFill>
                  <a:solidFill>
                    <a:srgbClr val="000000"/>
                  </a:solidFill>
                </a:uFill>
                <a:latin typeface="Calibri" panose="020F0502020204030204" pitchFamily="34" charset="0"/>
                <a:ea typeface="Calibri" panose="020F0502020204030204" pitchFamily="34" charset="0"/>
                <a:cs typeface="Calibri" panose="020F0502020204030204" pitchFamily="34" charset="0"/>
              </a:rPr>
              <a:t>Be empathetic and understanding</a:t>
            </a:r>
          </a:p>
          <a:p>
            <a:pPr marL="342900" lvl="0" indent="-342900" fontAlgn="base">
              <a:lnSpc>
                <a:spcPct val="98000"/>
              </a:lnSpc>
              <a:spcAft>
                <a:spcPts val="565"/>
              </a:spcAft>
              <a:buClr>
                <a:srgbClr val="000000"/>
              </a:buClr>
              <a:buSzPts val="1000"/>
              <a:buFont typeface="Arial" panose="020B0604020202020204" pitchFamily="34" charset="0"/>
              <a:buChar char="•"/>
            </a:pPr>
            <a:r>
              <a:rPr lang="en-GB" sz="2400" dirty="0">
                <a:solidFill>
                  <a:srgbClr val="000000"/>
                </a:solidFill>
                <a:uFill>
                  <a:solidFill>
                    <a:srgbClr val="000000"/>
                  </a:solidFill>
                </a:uFill>
                <a:latin typeface="Calibri" panose="020F0502020204030204" pitchFamily="34" charset="0"/>
                <a:ea typeface="Calibri" panose="020F0502020204030204" pitchFamily="34" charset="0"/>
                <a:cs typeface="Calibri" panose="020F0502020204030204" pitchFamily="34" charset="0"/>
              </a:rPr>
              <a:t>Use some of the suggested strategies</a:t>
            </a:r>
          </a:p>
          <a:p>
            <a:pPr marL="342900" lvl="0" indent="-342900" fontAlgn="base">
              <a:lnSpc>
                <a:spcPct val="98000"/>
              </a:lnSpc>
              <a:spcAft>
                <a:spcPts val="565"/>
              </a:spcAft>
              <a:buClr>
                <a:srgbClr val="000000"/>
              </a:buClr>
              <a:buSzPts val="1000"/>
              <a:buFont typeface="Arial" panose="020B0604020202020204" pitchFamily="34" charset="0"/>
              <a:buChar char="•"/>
            </a:pPr>
            <a:r>
              <a:rPr lang="en-GB" sz="2400" dirty="0">
                <a:solidFill>
                  <a:srgbClr val="000000"/>
                </a:solidFill>
                <a:uFill>
                  <a:solidFill>
                    <a:srgbClr val="000000"/>
                  </a:solidFill>
                </a:uFill>
                <a:latin typeface="Calibri" panose="020F0502020204030204" pitchFamily="34" charset="0"/>
                <a:ea typeface="Calibri" panose="020F0502020204030204" pitchFamily="34" charset="0"/>
                <a:cs typeface="Calibri" panose="020F0502020204030204" pitchFamily="34" charset="0"/>
              </a:rPr>
              <a:t>Attempt to distract or  redirect your child</a:t>
            </a:r>
          </a:p>
          <a:p>
            <a:r>
              <a:rPr lang="en-GB" sz="2400" dirty="0">
                <a:solidFill>
                  <a:srgbClr val="000000"/>
                </a:solidFill>
                <a:latin typeface="Calibri" panose="020F0502020204030204" pitchFamily="34" charset="0"/>
                <a:ea typeface="Calibri" panose="020F0502020204030204" pitchFamily="34" charset="0"/>
                <a:cs typeface="Calibri" panose="020F0502020204030204" pitchFamily="34" charset="0"/>
              </a:rPr>
              <a:t>Be flexible; your child may  not be able to.</a:t>
            </a:r>
            <a:endParaRPr lang="en-GB" sz="2400" dirty="0"/>
          </a:p>
        </p:txBody>
      </p:sp>
    </p:spTree>
    <p:extLst>
      <p:ext uri="{BB962C8B-B14F-4D97-AF65-F5344CB8AC3E}">
        <p14:creationId xmlns:p14="http://schemas.microsoft.com/office/powerpoint/2010/main" val="338961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22242" y="1189355"/>
            <a:ext cx="6096000" cy="3977499"/>
          </a:xfrm>
          <a:prstGeom prst="rect">
            <a:avLst/>
          </a:prstGeom>
        </p:spPr>
        <p:txBody>
          <a:bodyPr wrap="square">
            <a:spAutoFit/>
          </a:bodyPr>
          <a:lstStyle/>
          <a:p>
            <a:pPr marL="135255" indent="-6350">
              <a:lnSpc>
                <a:spcPct val="107000"/>
              </a:lnSpc>
              <a:spcAft>
                <a:spcPts val="450"/>
              </a:spcAft>
            </a:pPr>
            <a:r>
              <a:rPr lang="en-GB" sz="2400" b="1" dirty="0">
                <a:solidFill>
                  <a:srgbClr val="CD1517"/>
                </a:solidFill>
                <a:latin typeface="Calibri" panose="020F0502020204030204" pitchFamily="34" charset="0"/>
                <a:ea typeface="Calibri" panose="020F0502020204030204" pitchFamily="34" charset="0"/>
                <a:cs typeface="Calibri" panose="020F0502020204030204" pitchFamily="34" charset="0"/>
              </a:rPr>
              <a:t>Rage Stage</a:t>
            </a:r>
            <a:endParaRPr lang="en-GB" sz="24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342900" lvl="0" indent="-342900" fontAlgn="base">
              <a:lnSpc>
                <a:spcPct val="98000"/>
              </a:lnSpc>
              <a:spcAft>
                <a:spcPts val="565"/>
              </a:spcAft>
              <a:buClr>
                <a:srgbClr val="000000"/>
              </a:buClr>
              <a:buSzPts val="1000"/>
              <a:buFont typeface="Arial" panose="020B0604020202020204" pitchFamily="34" charset="0"/>
              <a:buChar char="•"/>
            </a:pPr>
            <a:r>
              <a:rPr lang="en-GB" sz="2400" dirty="0">
                <a:solidFill>
                  <a:srgbClr val="000000"/>
                </a:solidFill>
                <a:uFill>
                  <a:solidFill>
                    <a:srgbClr val="000000"/>
                  </a:solidFill>
                </a:uFill>
                <a:latin typeface="Calibri" panose="020F0502020204030204" pitchFamily="34" charset="0"/>
                <a:ea typeface="Calibri" panose="020F0502020204030204" pitchFamily="34" charset="0"/>
                <a:cs typeface="Calibri" panose="020F0502020204030204" pitchFamily="34" charset="0"/>
              </a:rPr>
              <a:t>Protect your child and others from harm</a:t>
            </a:r>
          </a:p>
          <a:p>
            <a:pPr marL="342900" lvl="0" indent="-342900" fontAlgn="base">
              <a:lnSpc>
                <a:spcPct val="107000"/>
              </a:lnSpc>
              <a:spcAft>
                <a:spcPts val="450"/>
              </a:spcAft>
              <a:buClr>
                <a:srgbClr val="000000"/>
              </a:buClr>
              <a:buSzPts val="1000"/>
              <a:buFont typeface="Arial" panose="020B0604020202020204" pitchFamily="34" charset="0"/>
              <a:buChar char="•"/>
            </a:pPr>
            <a:r>
              <a:rPr lang="en-GB" sz="2400" dirty="0">
                <a:solidFill>
                  <a:srgbClr val="000000"/>
                </a:solidFill>
                <a:uFill>
                  <a:solidFill>
                    <a:srgbClr val="000000"/>
                  </a:solidFill>
                </a:uFill>
                <a:latin typeface="Calibri" panose="020F0502020204030204" pitchFamily="34" charset="0"/>
                <a:ea typeface="Calibri" panose="020F0502020204030204" pitchFamily="34" charset="0"/>
                <a:cs typeface="Calibri" panose="020F0502020204030204" pitchFamily="34" charset="0"/>
              </a:rPr>
              <a:t>Don’t punish</a:t>
            </a:r>
          </a:p>
          <a:p>
            <a:pPr marL="342900" lvl="0" indent="-342900" fontAlgn="base">
              <a:lnSpc>
                <a:spcPct val="98000"/>
              </a:lnSpc>
              <a:spcAft>
                <a:spcPts val="565"/>
              </a:spcAft>
              <a:buClr>
                <a:srgbClr val="000000"/>
              </a:buClr>
              <a:buSzPts val="1000"/>
              <a:buFont typeface="Arial" panose="020B0604020202020204" pitchFamily="34" charset="0"/>
              <a:buChar char="•"/>
            </a:pPr>
            <a:r>
              <a:rPr lang="en-GB" sz="2400" dirty="0">
                <a:solidFill>
                  <a:srgbClr val="000000"/>
                </a:solidFill>
                <a:uFill>
                  <a:solidFill>
                    <a:srgbClr val="000000"/>
                  </a:solidFill>
                </a:uFill>
                <a:latin typeface="Calibri" panose="020F0502020204030204" pitchFamily="34" charset="0"/>
                <a:ea typeface="Calibri" panose="020F0502020204030204" pitchFamily="34" charset="0"/>
                <a:cs typeface="Calibri" panose="020F0502020204030204" pitchFamily="34" charset="0"/>
              </a:rPr>
              <a:t>Don’t take your child’s behaviours personally.</a:t>
            </a:r>
          </a:p>
          <a:p>
            <a:pPr marL="342900" lvl="0" indent="-342900" fontAlgn="base">
              <a:lnSpc>
                <a:spcPct val="107000"/>
              </a:lnSpc>
              <a:spcAft>
                <a:spcPts val="450"/>
              </a:spcAft>
              <a:buClr>
                <a:srgbClr val="000000"/>
              </a:buClr>
              <a:buSzPts val="1000"/>
              <a:buFont typeface="Arial" panose="020B0604020202020204" pitchFamily="34" charset="0"/>
              <a:buChar char="•"/>
            </a:pPr>
            <a:r>
              <a:rPr lang="en-GB" sz="2400" dirty="0">
                <a:solidFill>
                  <a:srgbClr val="000000"/>
                </a:solidFill>
                <a:uFill>
                  <a:solidFill>
                    <a:srgbClr val="000000"/>
                  </a:solidFill>
                </a:uFill>
                <a:latin typeface="Calibri" panose="020F0502020204030204" pitchFamily="34" charset="0"/>
                <a:ea typeface="Calibri" panose="020F0502020204030204" pitchFamily="34" charset="0"/>
                <a:cs typeface="Calibri" panose="020F0502020204030204" pitchFamily="34" charset="0"/>
              </a:rPr>
              <a:t>Remove any witnesses.</a:t>
            </a:r>
          </a:p>
          <a:p>
            <a:pPr marL="342900" lvl="0" indent="-342900" fontAlgn="base">
              <a:lnSpc>
                <a:spcPct val="98000"/>
              </a:lnSpc>
              <a:spcAft>
                <a:spcPts val="565"/>
              </a:spcAft>
              <a:buClr>
                <a:srgbClr val="000000"/>
              </a:buClr>
              <a:buSzPts val="1000"/>
              <a:buFont typeface="Arial" panose="020B0604020202020204" pitchFamily="34" charset="0"/>
              <a:buChar char="•"/>
            </a:pPr>
            <a:r>
              <a:rPr lang="en-GB" sz="2400" dirty="0">
                <a:solidFill>
                  <a:srgbClr val="000000"/>
                </a:solidFill>
                <a:uFill>
                  <a:solidFill>
                    <a:srgbClr val="000000"/>
                  </a:solidFill>
                </a:uFill>
                <a:latin typeface="Calibri" panose="020F0502020204030204" pitchFamily="34" charset="0"/>
                <a:ea typeface="Calibri" panose="020F0502020204030204" pitchFamily="34" charset="0"/>
                <a:cs typeface="Calibri" panose="020F0502020204030204" pitchFamily="34" charset="0"/>
              </a:rPr>
              <a:t>Be aware of your body language.</a:t>
            </a:r>
          </a:p>
          <a:p>
            <a:pPr marL="342900" lvl="0" indent="-342900" fontAlgn="base">
              <a:lnSpc>
                <a:spcPct val="107000"/>
              </a:lnSpc>
              <a:spcAft>
                <a:spcPts val="450"/>
              </a:spcAft>
              <a:buClr>
                <a:srgbClr val="000000"/>
              </a:buClr>
              <a:buSzPts val="1000"/>
              <a:buFont typeface="Arial" panose="020B0604020202020204" pitchFamily="34" charset="0"/>
              <a:buChar char="•"/>
            </a:pPr>
            <a:r>
              <a:rPr lang="en-GB" sz="2400" dirty="0">
                <a:solidFill>
                  <a:srgbClr val="000000"/>
                </a:solidFill>
                <a:uFill>
                  <a:solidFill>
                    <a:srgbClr val="000000"/>
                  </a:solidFill>
                </a:uFill>
                <a:latin typeface="Calibri" panose="020F0502020204030204" pitchFamily="34" charset="0"/>
                <a:ea typeface="Calibri" panose="020F0502020204030204" pitchFamily="34" charset="0"/>
                <a:cs typeface="Calibri" panose="020F0502020204030204" pitchFamily="34" charset="0"/>
              </a:rPr>
              <a:t>Avoid conflict</a:t>
            </a:r>
          </a:p>
          <a:p>
            <a:r>
              <a:rPr lang="en-GB" sz="2400" dirty="0">
                <a:solidFill>
                  <a:srgbClr val="000000"/>
                </a:solidFill>
                <a:latin typeface="Calibri" panose="020F0502020204030204" pitchFamily="34" charset="0"/>
                <a:ea typeface="Calibri" panose="020F0502020204030204" pitchFamily="34" charset="0"/>
                <a:cs typeface="Calibri" panose="020F0502020204030204" pitchFamily="34" charset="0"/>
              </a:rPr>
              <a:t>Remain calm.</a:t>
            </a:r>
            <a:endParaRPr lang="en-GB" sz="2400" dirty="0"/>
          </a:p>
        </p:txBody>
      </p:sp>
    </p:spTree>
    <p:extLst>
      <p:ext uri="{BB962C8B-B14F-4D97-AF65-F5344CB8AC3E}">
        <p14:creationId xmlns:p14="http://schemas.microsoft.com/office/powerpoint/2010/main" val="387702168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67696" y="862773"/>
            <a:ext cx="6096000" cy="4668009"/>
          </a:xfrm>
          <a:prstGeom prst="rect">
            <a:avLst/>
          </a:prstGeom>
        </p:spPr>
        <p:txBody>
          <a:bodyPr>
            <a:spAutoFit/>
          </a:bodyPr>
          <a:lstStyle/>
          <a:p>
            <a:pPr marL="144145" indent="-6350">
              <a:lnSpc>
                <a:spcPct val="107000"/>
              </a:lnSpc>
              <a:spcAft>
                <a:spcPts val="450"/>
              </a:spcAft>
            </a:pPr>
            <a:r>
              <a:rPr lang="en-GB" sz="2400" b="1" dirty="0">
                <a:solidFill>
                  <a:srgbClr val="3EA434"/>
                </a:solidFill>
                <a:latin typeface="Calibri" panose="020F0502020204030204" pitchFamily="34" charset="0"/>
                <a:ea typeface="Calibri" panose="020F0502020204030204" pitchFamily="34" charset="0"/>
                <a:cs typeface="Calibri" panose="020F0502020204030204" pitchFamily="34" charset="0"/>
              </a:rPr>
              <a:t>Recovery Stage</a:t>
            </a:r>
            <a:endParaRPr lang="en-GB" sz="24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342900" lvl="0" indent="-342900" fontAlgn="base">
              <a:lnSpc>
                <a:spcPct val="98000"/>
              </a:lnSpc>
              <a:spcAft>
                <a:spcPts val="565"/>
              </a:spcAft>
              <a:buClr>
                <a:srgbClr val="000000"/>
              </a:buClr>
              <a:buSzPts val="1000"/>
              <a:buFont typeface="Arial" panose="020B0604020202020204" pitchFamily="34" charset="0"/>
              <a:buChar char="•"/>
            </a:pPr>
            <a:r>
              <a:rPr lang="en-GB" sz="2400" dirty="0">
                <a:solidFill>
                  <a:srgbClr val="000000"/>
                </a:solidFill>
                <a:uFill>
                  <a:solidFill>
                    <a:srgbClr val="000000"/>
                  </a:solidFill>
                </a:uFill>
                <a:latin typeface="Calibri" panose="020F0502020204030204" pitchFamily="34" charset="0"/>
                <a:ea typeface="Calibri" panose="020F0502020204030204" pitchFamily="34" charset="0"/>
                <a:cs typeface="Calibri" panose="020F0502020204030204" pitchFamily="34" charset="0"/>
              </a:rPr>
              <a:t>Be aware that your child could go back to the Rage Stage</a:t>
            </a:r>
          </a:p>
          <a:p>
            <a:pPr marL="342900" lvl="0" indent="-342900" fontAlgn="base">
              <a:lnSpc>
                <a:spcPct val="98000"/>
              </a:lnSpc>
              <a:spcAft>
                <a:spcPts val="565"/>
              </a:spcAft>
              <a:buClr>
                <a:srgbClr val="000000"/>
              </a:buClr>
              <a:buSzPts val="1000"/>
              <a:buFont typeface="Arial" panose="020B0604020202020204" pitchFamily="34" charset="0"/>
              <a:buChar char="•"/>
            </a:pPr>
            <a:r>
              <a:rPr lang="en-GB" sz="2400" dirty="0">
                <a:solidFill>
                  <a:srgbClr val="000000"/>
                </a:solidFill>
                <a:uFill>
                  <a:solidFill>
                    <a:srgbClr val="000000"/>
                  </a:solidFill>
                </a:uFill>
                <a:latin typeface="Calibri" panose="020F0502020204030204" pitchFamily="34" charset="0"/>
                <a:ea typeface="Calibri" panose="020F0502020204030204" pitchFamily="34" charset="0"/>
                <a:cs typeface="Calibri" panose="020F0502020204030204" pitchFamily="34" charset="0"/>
              </a:rPr>
              <a:t>Give your child time to become calm</a:t>
            </a:r>
          </a:p>
          <a:p>
            <a:pPr marL="342900" lvl="0" indent="-342900" fontAlgn="base">
              <a:lnSpc>
                <a:spcPct val="98000"/>
              </a:lnSpc>
              <a:spcAft>
                <a:spcPts val="565"/>
              </a:spcAft>
              <a:buClr>
                <a:srgbClr val="000000"/>
              </a:buClr>
              <a:buSzPts val="1000"/>
              <a:buFont typeface="Arial" panose="020B0604020202020204" pitchFamily="34" charset="0"/>
              <a:buChar char="•"/>
            </a:pPr>
            <a:r>
              <a:rPr lang="en-GB" sz="2400" dirty="0">
                <a:solidFill>
                  <a:srgbClr val="000000"/>
                </a:solidFill>
                <a:uFill>
                  <a:solidFill>
                    <a:srgbClr val="000000"/>
                  </a:solidFill>
                </a:uFill>
                <a:latin typeface="Calibri" panose="020F0502020204030204" pitchFamily="34" charset="0"/>
                <a:ea typeface="Calibri" panose="020F0502020204030204" pitchFamily="34" charset="0"/>
                <a:cs typeface="Calibri" panose="020F0502020204030204" pitchFamily="34" charset="0"/>
              </a:rPr>
              <a:t>Offer gentle redirection and distraction</a:t>
            </a:r>
          </a:p>
          <a:p>
            <a:pPr marL="342900" lvl="0" indent="-342900" fontAlgn="base">
              <a:lnSpc>
                <a:spcPct val="98000"/>
              </a:lnSpc>
              <a:spcAft>
                <a:spcPts val="565"/>
              </a:spcAft>
              <a:buClr>
                <a:srgbClr val="000000"/>
              </a:buClr>
              <a:buSzPts val="1000"/>
              <a:buFont typeface="Arial" panose="020B0604020202020204" pitchFamily="34" charset="0"/>
              <a:buChar char="•"/>
            </a:pPr>
            <a:r>
              <a:rPr lang="en-GB" sz="2400" dirty="0">
                <a:solidFill>
                  <a:srgbClr val="000000"/>
                </a:solidFill>
                <a:uFill>
                  <a:solidFill>
                    <a:srgbClr val="000000"/>
                  </a:solidFill>
                </a:uFill>
                <a:latin typeface="Calibri" panose="020F0502020204030204" pitchFamily="34" charset="0"/>
                <a:ea typeface="Calibri" panose="020F0502020204030204" pitchFamily="34" charset="0"/>
                <a:cs typeface="Calibri" panose="020F0502020204030204" pitchFamily="34" charset="0"/>
              </a:rPr>
              <a:t>Use calming and relaxation strategies</a:t>
            </a:r>
          </a:p>
          <a:p>
            <a:pPr marL="342900" lvl="0" indent="-342900" fontAlgn="base">
              <a:lnSpc>
                <a:spcPct val="107000"/>
              </a:lnSpc>
              <a:spcAft>
                <a:spcPts val="450"/>
              </a:spcAft>
              <a:buClr>
                <a:srgbClr val="000000"/>
              </a:buClr>
              <a:buSzPts val="1000"/>
              <a:buFont typeface="Arial" panose="020B0604020202020204" pitchFamily="34" charset="0"/>
              <a:buChar char="•"/>
            </a:pPr>
            <a:r>
              <a:rPr lang="en-GB" sz="2400" dirty="0">
                <a:solidFill>
                  <a:srgbClr val="000000"/>
                </a:solidFill>
                <a:uFill>
                  <a:solidFill>
                    <a:srgbClr val="000000"/>
                  </a:solidFill>
                </a:uFill>
                <a:latin typeface="Calibri" panose="020F0502020204030204" pitchFamily="34" charset="0"/>
                <a:ea typeface="Calibri" panose="020F0502020204030204" pitchFamily="34" charset="0"/>
                <a:cs typeface="Calibri" panose="020F0502020204030204" pitchFamily="34" charset="0"/>
              </a:rPr>
              <a:t>Allow sleep</a:t>
            </a:r>
          </a:p>
          <a:p>
            <a:pPr marL="342900" lvl="0" indent="-342900" fontAlgn="base">
              <a:lnSpc>
                <a:spcPct val="98000"/>
              </a:lnSpc>
              <a:spcAft>
                <a:spcPts val="565"/>
              </a:spcAft>
              <a:buClr>
                <a:srgbClr val="000000"/>
              </a:buClr>
              <a:buSzPts val="1000"/>
              <a:buFont typeface="Arial" panose="020B0604020202020204" pitchFamily="34" charset="0"/>
              <a:buChar char="•"/>
            </a:pPr>
            <a:r>
              <a:rPr lang="en-GB" sz="2400" dirty="0">
                <a:solidFill>
                  <a:srgbClr val="000000"/>
                </a:solidFill>
                <a:uFill>
                  <a:solidFill>
                    <a:srgbClr val="000000"/>
                  </a:solidFill>
                </a:uFill>
                <a:latin typeface="Calibri" panose="020F0502020204030204" pitchFamily="34" charset="0"/>
                <a:ea typeface="Calibri" panose="020F0502020204030204" pitchFamily="34" charset="0"/>
                <a:cs typeface="Calibri" panose="020F0502020204030204" pitchFamily="34" charset="0"/>
              </a:rPr>
              <a:t>Be aware that your child may become upset, embarrassed, and want to say sorry.</a:t>
            </a:r>
          </a:p>
          <a:p>
            <a:r>
              <a:rPr lang="en-GB" sz="2400" dirty="0">
                <a:solidFill>
                  <a:srgbClr val="000000"/>
                </a:solidFill>
                <a:latin typeface="Calibri" panose="020F0502020204030204" pitchFamily="34" charset="0"/>
                <a:ea typeface="Calibri" panose="020F0502020204030204" pitchFamily="34" charset="0"/>
                <a:cs typeface="Calibri" panose="020F0502020204030204" pitchFamily="34" charset="0"/>
              </a:rPr>
              <a:t>Do not talk about the rage behaviours at this time unless your child wants to</a:t>
            </a:r>
            <a:endParaRPr lang="en-GB" sz="2400" dirty="0"/>
          </a:p>
        </p:txBody>
      </p:sp>
    </p:spTree>
    <p:extLst>
      <p:ext uri="{BB962C8B-B14F-4D97-AF65-F5344CB8AC3E}">
        <p14:creationId xmlns:p14="http://schemas.microsoft.com/office/powerpoint/2010/main" val="4182123845"/>
      </p:ext>
    </p:extLst>
  </p:cSld>
  <p:clrMapOvr>
    <a:masterClrMapping/>
  </p:clrMapOvr>
  <p:timing>
    <p:tnLst>
      <p:par>
        <p:cTn id="1" dur="indefinite" restart="never" nodeType="tmRoot"/>
      </p:par>
    </p:tnLst>
  </p:timing>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TM04033925[[fn=Droplet]]</Template>
  <TotalTime>840</TotalTime>
  <Words>1408</Words>
  <Application>Microsoft Office PowerPoint</Application>
  <PresentationFormat>Widescreen</PresentationFormat>
  <Paragraphs>143</Paragraphs>
  <Slides>21</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-apple-system</vt:lpstr>
      <vt:lpstr>Arial</vt:lpstr>
      <vt:lpstr>Calibri</vt:lpstr>
      <vt:lpstr>Tw Cen MT</vt:lpstr>
      <vt:lpstr>var(--heading-font-family,unset)</vt:lpstr>
      <vt:lpstr>Droplet</vt:lpstr>
      <vt:lpstr>How to use ‘Emotion Coaching’ with your child!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RM Education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Emotion Coaching</dc:title>
  <dc:creator>marie.france</dc:creator>
  <cp:lastModifiedBy>marie.france</cp:lastModifiedBy>
  <cp:revision>68</cp:revision>
  <dcterms:created xsi:type="dcterms:W3CDTF">2022-05-25T11:45:10Z</dcterms:created>
  <dcterms:modified xsi:type="dcterms:W3CDTF">2022-06-22T06:42:32Z</dcterms:modified>
</cp:coreProperties>
</file>