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79" r:id="rId4"/>
    <p:sldId id="303" r:id="rId5"/>
    <p:sldId id="302" r:id="rId6"/>
    <p:sldId id="312" r:id="rId7"/>
    <p:sldId id="313" r:id="rId8"/>
    <p:sldId id="310" r:id="rId9"/>
    <p:sldId id="315" r:id="rId10"/>
    <p:sldId id="316" r:id="rId11"/>
    <p:sldId id="317" r:id="rId12"/>
    <p:sldId id="309" r:id="rId13"/>
    <p:sldId id="314" r:id="rId14"/>
    <p:sldId id="304" r:id="rId15"/>
    <p:sldId id="320" r:id="rId16"/>
    <p:sldId id="305" r:id="rId17"/>
    <p:sldId id="308" r:id="rId18"/>
    <p:sldId id="306" r:id="rId19"/>
    <p:sldId id="307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712" autoAdjust="0"/>
  </p:normalViewPr>
  <p:slideViewPr>
    <p:cSldViewPr>
      <p:cViewPr varScale="1">
        <p:scale>
          <a:sx n="63" d="100"/>
          <a:sy n="63" d="100"/>
        </p:scale>
        <p:origin x="178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BAC0B3-2755-48B0-8862-60632CDDE2CD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6FB710-029E-49DE-863E-6C948E6A9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67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B6102B-91CF-4097-8BCB-B2FAFCAFE88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2ADAED-05F6-412D-96B8-2057D76EC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60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ADAED-05F6-412D-96B8-2057D76EC78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32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4/22/2024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rb6xXPPBKo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vereading4kids.co.uk/" TargetMode="External"/><Relationship Id="rId2" Type="http://schemas.openxmlformats.org/officeDocument/2006/relationships/hyperlink" Target="http://www.booktrust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aburnumhouse.co.uk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513449"/>
            <a:ext cx="8001000" cy="1392702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effectLst/>
              </a:rPr>
              <a:t>Reading in Year 3 and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267200"/>
            <a:ext cx="7239000" cy="3429000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/>
              <a:t> </a:t>
            </a:r>
          </a:p>
          <a:p>
            <a:pPr algn="ctr"/>
            <a:endParaRPr lang="en-GB" b="1" dirty="0"/>
          </a:p>
          <a:p>
            <a:pPr algn="ctr"/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226422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52400"/>
            <a:ext cx="60198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effectLst/>
              </a:rPr>
              <a:t>Aims/Objectives</a:t>
            </a:r>
            <a:br>
              <a:rPr lang="en-GB" sz="4000" b="1" dirty="0">
                <a:effectLst/>
              </a:rPr>
            </a:br>
            <a:r>
              <a:rPr lang="en-GB" sz="4000" b="1" dirty="0">
                <a:effectLst/>
              </a:rPr>
              <a:t>Why are we here?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00200"/>
            <a:ext cx="7714488" cy="5029200"/>
          </a:xfrm>
        </p:spPr>
        <p:txBody>
          <a:bodyPr>
            <a:normAutofit/>
          </a:bodyPr>
          <a:lstStyle/>
          <a:p>
            <a:r>
              <a:rPr lang="en-GB" dirty="0"/>
              <a:t>The importance of reading</a:t>
            </a:r>
          </a:p>
          <a:p>
            <a:r>
              <a:rPr lang="en-GB" dirty="0"/>
              <a:t>How we teach reading in school – Guided Reading, Class Libraries, High Quality Class Texts</a:t>
            </a:r>
          </a:p>
          <a:p>
            <a:r>
              <a:rPr lang="en-GB" dirty="0"/>
              <a:t>The Accelerated Reading Program</a:t>
            </a:r>
          </a:p>
          <a:p>
            <a:r>
              <a:rPr lang="en-GB" dirty="0"/>
              <a:t>Relevant information for Year 3</a:t>
            </a:r>
          </a:p>
          <a:p>
            <a:r>
              <a:rPr lang="en-GB" dirty="0"/>
              <a:t>Progression in reading in Year 4</a:t>
            </a:r>
          </a:p>
          <a:p>
            <a:r>
              <a:rPr lang="en-GB" dirty="0"/>
              <a:t>How you can support reading at home</a:t>
            </a:r>
          </a:p>
          <a:p>
            <a:endParaRPr lang="en-GB" dirty="0"/>
          </a:p>
          <a:p>
            <a:pPr marL="82296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2743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568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6096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effectLst/>
              </a:rPr>
              <a:t>Learning to read, reading to learn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96000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latin typeface="Calibri"/>
                <a:ea typeface="Calibri"/>
                <a:cs typeface="Times New Roman"/>
              </a:rPr>
              <a:t>Read on get on campaign (</a:t>
            </a:r>
            <a:r>
              <a:rPr lang="en-GB" sz="2400" dirty="0">
                <a:solidFill>
                  <a:prstClr val="black"/>
                </a:solidFill>
              </a:rPr>
              <a:t>Save the children) </a:t>
            </a:r>
            <a:r>
              <a:rPr lang="en-GB" sz="2400" u="sng" dirty="0">
                <a:solidFill>
                  <a:srgbClr val="0000FF"/>
                </a:solidFill>
                <a:latin typeface="Calibri"/>
                <a:ea typeface="Calibri"/>
                <a:cs typeface="Times New Roman"/>
                <a:hlinkClick r:id="rId2"/>
              </a:rPr>
              <a:t>https://www.youtube.com/watch?v=Orb6xXPPBKo&amp;feature=youtu.be</a:t>
            </a:r>
            <a:endParaRPr lang="en-GB" sz="2400" u="sng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u="sng" dirty="0">
                <a:solidFill>
                  <a:prstClr val="black"/>
                </a:solidFill>
              </a:rPr>
              <a:t>How you can promote a love of reading</a:t>
            </a:r>
            <a:r>
              <a:rPr lang="en-GB" sz="2400" dirty="0">
                <a:solidFill>
                  <a:prstClr val="black"/>
                </a:solidFill>
              </a:rPr>
              <a:t>:</a:t>
            </a:r>
          </a:p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solidFill>
                  <a:prstClr val="black"/>
                </a:solidFill>
              </a:rPr>
              <a:t>There’s no app like a lap … model good reading practices – invite your child to read a recipe as you bake, read the TV guide to you before choosing a programme.</a:t>
            </a:r>
          </a:p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solidFill>
                  <a:prstClr val="black"/>
                </a:solidFill>
              </a:rPr>
              <a:t>Visit the library. Comics are a good reward – weekend treat.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en-GB" sz="2400" dirty="0">
                <a:solidFill>
                  <a:prstClr val="black"/>
                </a:solidFill>
              </a:rPr>
              <a:t>Buy books or book tokens for birthdays and as gifts.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en-GB" sz="2400" dirty="0">
                <a:solidFill>
                  <a:prstClr val="black"/>
                </a:solidFill>
              </a:rPr>
              <a:t>Encourage your children to swap books with their peers.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en-GB" sz="2400" dirty="0">
                <a:solidFill>
                  <a:prstClr val="black"/>
                </a:solidFill>
              </a:rPr>
              <a:t>Have a family/their own bookshelf of favourite books.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en-GB" sz="2400" dirty="0">
                <a:solidFill>
                  <a:prstClr val="black"/>
                </a:solidFill>
              </a:rPr>
              <a:t>Always have a book handy – on a plane, on a train, listen to stories on CDs in the car.</a:t>
            </a:r>
          </a:p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>
              <a:latin typeface="Calibri"/>
              <a:ea typeface="Calibri"/>
              <a:cs typeface="Times New Roman"/>
            </a:endParaRPr>
          </a:p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>
              <a:latin typeface="Calibri"/>
              <a:ea typeface="Calibri"/>
              <a:cs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25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Guided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44500" lvl="0" indent="-444500" defTabSz="584200" hangingPunct="0">
              <a:spcBef>
                <a:spcPts val="0"/>
              </a:spcBef>
              <a:buClrTx/>
              <a:buSzPct val="75000"/>
              <a:buFontTx/>
              <a:buChar char="•"/>
              <a:defRPr sz="5900"/>
            </a:pPr>
            <a:r>
              <a:rPr lang="en-GB" sz="3800" dirty="0">
                <a:sym typeface="Helvetica Light"/>
              </a:rPr>
              <a:t>VIPERS – vocabulary, inference, predict what will happen, explain, retrieve information, sequence events from the text.</a:t>
            </a:r>
          </a:p>
          <a:p>
            <a:pPr marL="0" lvl="0" indent="0" defTabSz="584200" hangingPunct="0">
              <a:spcBef>
                <a:spcPts val="0"/>
              </a:spcBef>
              <a:buClrTx/>
              <a:buSzTx/>
              <a:buNone/>
              <a:defRPr sz="5900"/>
            </a:pPr>
            <a:endParaRPr lang="en-GB" sz="3800" dirty="0">
              <a:sym typeface="Helvetica Light"/>
            </a:endParaRPr>
          </a:p>
          <a:p>
            <a:pPr marL="444500" lvl="0" indent="-444500" defTabSz="584200" hangingPunct="0">
              <a:spcBef>
                <a:spcPts val="0"/>
              </a:spcBef>
              <a:buClrTx/>
              <a:buSzPct val="75000"/>
              <a:buFontTx/>
              <a:buChar char="•"/>
              <a:defRPr sz="5900"/>
            </a:pPr>
            <a:r>
              <a:rPr lang="en-GB" sz="3800" dirty="0">
                <a:sym typeface="Helvetica Light"/>
              </a:rPr>
              <a:t>When do we do it? Part of the English lesson.</a:t>
            </a:r>
          </a:p>
          <a:p>
            <a:pPr marL="0" lvl="0" indent="0" defTabSz="584200" hangingPunct="0">
              <a:spcBef>
                <a:spcPts val="0"/>
              </a:spcBef>
              <a:buClrTx/>
              <a:buSzTx/>
              <a:buNone/>
              <a:defRPr sz="5900"/>
            </a:pPr>
            <a:r>
              <a:rPr lang="en-GB" sz="3800" dirty="0">
                <a:sym typeface="Helvetica Light"/>
              </a:rPr>
              <a:t> </a:t>
            </a:r>
          </a:p>
          <a:p>
            <a:pPr marL="444500" lvl="0" indent="-444500" defTabSz="584200" hangingPunct="0">
              <a:spcBef>
                <a:spcPts val="0"/>
              </a:spcBef>
              <a:buClrTx/>
              <a:buSzPct val="75000"/>
              <a:buFontTx/>
              <a:buChar char="•"/>
              <a:defRPr sz="5900"/>
            </a:pPr>
            <a:r>
              <a:rPr lang="en-GB" sz="3800" dirty="0">
                <a:sym typeface="Helvetica Light"/>
              </a:rPr>
              <a:t>What are the benefits? Enriching vocabulary – language collected on Writing Wall and in Reading Record Books.</a:t>
            </a:r>
          </a:p>
          <a:p>
            <a:pPr marL="444500" lvl="0" indent="-444500" defTabSz="584200" hangingPunct="0">
              <a:spcBef>
                <a:spcPts val="0"/>
              </a:spcBef>
              <a:buClrTx/>
              <a:buSzPct val="75000"/>
              <a:buFontTx/>
              <a:buChar char="•"/>
              <a:defRPr sz="5900"/>
            </a:pPr>
            <a:endParaRPr lang="en-GB" sz="3800" dirty="0">
              <a:sym typeface="Helvetica Light"/>
            </a:endParaRPr>
          </a:p>
          <a:p>
            <a:pPr marL="444500" lvl="0" indent="-444500" defTabSz="584200" hangingPunct="0">
              <a:spcBef>
                <a:spcPts val="0"/>
              </a:spcBef>
              <a:buClrTx/>
              <a:buSzPct val="75000"/>
              <a:buFontTx/>
              <a:buChar char="•"/>
              <a:defRPr sz="5900"/>
            </a:pPr>
            <a:r>
              <a:rPr lang="en-GB" sz="3800" dirty="0">
                <a:sym typeface="Helvetica Light"/>
              </a:rPr>
              <a:t>Fluency – what does it mean?</a:t>
            </a:r>
          </a:p>
          <a:p>
            <a:pPr marL="0" lvl="0" indent="0" defTabSz="584200" hangingPunct="0">
              <a:spcBef>
                <a:spcPts val="0"/>
              </a:spcBef>
              <a:buClrTx/>
              <a:buSzTx/>
              <a:buNone/>
              <a:defRPr sz="5900"/>
            </a:pPr>
            <a:endParaRPr lang="en-GB" sz="3800" dirty="0">
              <a:sym typeface="Helvetica Light"/>
            </a:endParaRPr>
          </a:p>
          <a:p>
            <a:pPr marL="0" lvl="0" indent="0" defTabSz="584200" hangingPunct="0">
              <a:spcBef>
                <a:spcPts val="0"/>
              </a:spcBef>
              <a:buClrTx/>
              <a:buSzPct val="75000"/>
              <a:buNone/>
              <a:defRPr sz="5900"/>
            </a:pPr>
            <a:endParaRPr lang="en-GB" sz="3800" dirty="0">
              <a:sym typeface="Helvetica Ligh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4376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>
                <a:effectLst/>
              </a:rPr>
              <a:t>The Accelerated Reader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24000"/>
            <a:ext cx="7790688" cy="4724400"/>
          </a:xfrm>
        </p:spPr>
        <p:txBody>
          <a:bodyPr/>
          <a:lstStyle/>
          <a:p>
            <a:pPr marL="82296" indent="0" algn="ctr">
              <a:buNone/>
            </a:pPr>
            <a:endParaRPr lang="en-GB" dirty="0"/>
          </a:p>
          <a:p>
            <a:r>
              <a:rPr lang="en-GB" dirty="0"/>
              <a:t>the STAR reading test</a:t>
            </a:r>
          </a:p>
          <a:p>
            <a:r>
              <a:rPr lang="en-GB" dirty="0"/>
              <a:t>your child’s ZPD</a:t>
            </a:r>
          </a:p>
          <a:p>
            <a:r>
              <a:rPr lang="en-GB" dirty="0"/>
              <a:t>the Reading Books</a:t>
            </a:r>
          </a:p>
          <a:p>
            <a:r>
              <a:rPr lang="en-GB" dirty="0"/>
              <a:t>the Accelerated Reading Book quizzes</a:t>
            </a:r>
          </a:p>
        </p:txBody>
      </p:sp>
    </p:spTree>
    <p:extLst>
      <p:ext uri="{BB962C8B-B14F-4D97-AF65-F5344CB8AC3E}">
        <p14:creationId xmlns:p14="http://schemas.microsoft.com/office/powerpoint/2010/main" val="3331968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" t="14167" r="6250" b="16041"/>
          <a:stretch/>
        </p:blipFill>
        <p:spPr bwMode="auto">
          <a:xfrm>
            <a:off x="396240" y="1036320"/>
            <a:ext cx="874776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418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5" t="36875" r="2032" b="23333"/>
          <a:stretch/>
        </p:blipFill>
        <p:spPr bwMode="auto">
          <a:xfrm>
            <a:off x="1219200" y="3222171"/>
            <a:ext cx="7010400" cy="254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19200" y="762000"/>
            <a:ext cx="70104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900" b="1" dirty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Stickers added to Reading Record Books every half term</a:t>
            </a:r>
          </a:p>
        </p:txBody>
      </p:sp>
    </p:spTree>
    <p:extLst>
      <p:ext uri="{BB962C8B-B14F-4D97-AF65-F5344CB8AC3E}">
        <p14:creationId xmlns:p14="http://schemas.microsoft.com/office/powerpoint/2010/main" val="1427101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" t="4792" r="2674" b="17291"/>
          <a:stretch/>
        </p:blipFill>
        <p:spPr bwMode="auto">
          <a:xfrm>
            <a:off x="792480" y="685800"/>
            <a:ext cx="7909560" cy="5699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351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" t="32917" r="6250" b="22291"/>
          <a:stretch/>
        </p:blipFill>
        <p:spPr bwMode="auto">
          <a:xfrm>
            <a:off x="1250318" y="1600200"/>
            <a:ext cx="6952984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515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5" t="19792" r="23280" b="27083"/>
          <a:stretch/>
        </p:blipFill>
        <p:spPr bwMode="auto">
          <a:xfrm>
            <a:off x="1447800" y="1981200"/>
            <a:ext cx="676656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1581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1" t="19218" r="13438" b="27291"/>
          <a:stretch/>
        </p:blipFill>
        <p:spPr bwMode="auto">
          <a:xfrm>
            <a:off x="3810000" y="2345488"/>
            <a:ext cx="4495800" cy="416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90600" y="838200"/>
            <a:ext cx="7315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900" b="1" dirty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Children can print off a TOPs report to share with parents</a:t>
            </a:r>
          </a:p>
        </p:txBody>
      </p:sp>
    </p:spTree>
    <p:extLst>
      <p:ext uri="{BB962C8B-B14F-4D97-AF65-F5344CB8AC3E}">
        <p14:creationId xmlns:p14="http://schemas.microsoft.com/office/powerpoint/2010/main" val="685719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8" t="7916" r="9838" b="7953"/>
          <a:stretch/>
        </p:blipFill>
        <p:spPr bwMode="auto">
          <a:xfrm>
            <a:off x="1371600" y="1600200"/>
            <a:ext cx="5824515" cy="452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71600" y="533400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Use AR Book Finder to look up reading books which have a quiz at home</a:t>
            </a:r>
          </a:p>
        </p:txBody>
      </p:sp>
    </p:spTree>
    <p:extLst>
      <p:ext uri="{BB962C8B-B14F-4D97-AF65-F5344CB8AC3E}">
        <p14:creationId xmlns:p14="http://schemas.microsoft.com/office/powerpoint/2010/main" val="3780445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5" t="21250" r="24844" b="20000"/>
          <a:stretch/>
        </p:blipFill>
        <p:spPr bwMode="auto">
          <a:xfrm>
            <a:off x="1600200" y="1828800"/>
            <a:ext cx="1783080" cy="429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19200" y="533400"/>
            <a:ext cx="6934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Book Marks which show progression through the different certification levels.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0" t="20335" r="21540" b="13988"/>
          <a:stretch/>
        </p:blipFill>
        <p:spPr bwMode="auto">
          <a:xfrm>
            <a:off x="3760433" y="1828800"/>
            <a:ext cx="1851733" cy="4234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4234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Relevant information for Year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39795" lvl="0" indent="-339795" defTabSz="502412">
              <a:spcBef>
                <a:spcPts val="0"/>
              </a:spcBef>
              <a:buClrTx/>
              <a:buSzPct val="75000"/>
              <a:buFontTx/>
              <a:buChar char="•"/>
              <a:defRPr sz="5590"/>
            </a:pPr>
            <a:r>
              <a:rPr lang="en-GB" sz="2800" dirty="0">
                <a:sym typeface="Helvetica Light"/>
              </a:rPr>
              <a:t>Continue to read with your child</a:t>
            </a:r>
          </a:p>
          <a:p>
            <a:pPr marL="339795" lvl="0" indent="-339795" defTabSz="502412">
              <a:spcBef>
                <a:spcPts val="0"/>
              </a:spcBef>
              <a:buClrTx/>
              <a:buSzPct val="75000"/>
              <a:buFontTx/>
              <a:buChar char="•"/>
              <a:defRPr sz="5590"/>
            </a:pPr>
            <a:r>
              <a:rPr lang="en-GB" sz="2800" dirty="0">
                <a:sym typeface="Helvetica Light"/>
              </a:rPr>
              <a:t>Paired reading. You read a page to help get them into more complex text.</a:t>
            </a:r>
          </a:p>
          <a:p>
            <a:pPr marL="339795" indent="-339795" defTabSz="502412">
              <a:spcBef>
                <a:spcPts val="0"/>
              </a:spcBef>
              <a:buClrTx/>
              <a:buSzPct val="75000"/>
              <a:buFontTx/>
              <a:buChar char="•"/>
              <a:defRPr sz="5590"/>
            </a:pPr>
            <a:r>
              <a:rPr lang="en-GB" sz="2800" dirty="0">
                <a:sym typeface="Helvetica Light"/>
              </a:rPr>
              <a:t>Developing good reading habits – read little and often. 10 minutes a day is better than half an hour at the weekend.</a:t>
            </a:r>
          </a:p>
          <a:p>
            <a:pPr marL="339795" indent="-339795" defTabSz="502412">
              <a:spcBef>
                <a:spcPts val="0"/>
              </a:spcBef>
              <a:buClrTx/>
              <a:buSzPct val="75000"/>
              <a:buFontTx/>
              <a:buChar char="•"/>
              <a:defRPr sz="5590"/>
            </a:pPr>
            <a:r>
              <a:rPr lang="en-GB" sz="2800" dirty="0">
                <a:sym typeface="Helvetica Light"/>
              </a:rPr>
              <a:t>Establish routines, same time and place to read together.</a:t>
            </a:r>
          </a:p>
          <a:p>
            <a:pPr marL="0" lvl="0" indent="0" defTabSz="502412">
              <a:spcBef>
                <a:spcPts val="0"/>
              </a:spcBef>
              <a:buClrTx/>
              <a:buSzPct val="75000"/>
              <a:buNone/>
              <a:defRPr sz="5590"/>
            </a:pPr>
            <a:endParaRPr lang="en-GB" sz="3600" dirty="0">
              <a:sym typeface="Helvetica Light"/>
            </a:endParaRPr>
          </a:p>
          <a:p>
            <a:pPr marL="82296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135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8" t="18750" r="15848" b="8929"/>
          <a:stretch/>
        </p:blipFill>
        <p:spPr bwMode="auto">
          <a:xfrm>
            <a:off x="1545770" y="1371600"/>
            <a:ext cx="6662059" cy="5290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43000" y="261725"/>
            <a:ext cx="68362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How to complete your reading record book:</a:t>
            </a:r>
          </a:p>
        </p:txBody>
      </p:sp>
    </p:spTree>
    <p:extLst>
      <p:ext uri="{BB962C8B-B14F-4D97-AF65-F5344CB8AC3E}">
        <p14:creationId xmlns:p14="http://schemas.microsoft.com/office/powerpoint/2010/main" val="4074545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Key Skills in Year 4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" lvl="0" indent="0">
              <a:buClr>
                <a:srgbClr val="3891A7"/>
              </a:buClr>
              <a:buNone/>
            </a:pP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 </a:t>
            </a:r>
          </a:p>
          <a:p>
            <a:pPr marL="27432" lvl="0" indent="0">
              <a:buClr>
                <a:srgbClr val="3891A7"/>
              </a:buClr>
              <a:buNone/>
            </a:pPr>
            <a:r>
              <a:rPr lang="en-GB" sz="2800" b="1" dirty="0">
                <a:solidFill>
                  <a:srgbClr val="4F271C">
                    <a:shade val="30000"/>
                    <a:satMod val="150000"/>
                  </a:srgbClr>
                </a:solidFill>
              </a:rPr>
              <a:t>Skimming</a:t>
            </a: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 – to quickly identify the main ideas</a:t>
            </a:r>
          </a:p>
          <a:p>
            <a:pPr marL="27432" lvl="0" indent="0">
              <a:buClr>
                <a:srgbClr val="3891A7"/>
              </a:buClr>
              <a:buNone/>
            </a:pP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reading key ‘signpost’ information: e.g. headings, subheadings</a:t>
            </a:r>
          </a:p>
          <a:p>
            <a:pPr marL="27432" lvl="0" indent="0">
              <a:buClr>
                <a:srgbClr val="3891A7"/>
              </a:buClr>
              <a:buNone/>
            </a:pP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Using visuals / layout features</a:t>
            </a:r>
          </a:p>
          <a:p>
            <a:pPr marL="27432" lvl="0" indent="0">
              <a:buClr>
                <a:srgbClr val="3891A7"/>
              </a:buClr>
              <a:buNone/>
            </a:pP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Reading the first and last sentences of paragraphs / sections</a:t>
            </a:r>
          </a:p>
          <a:p>
            <a:pPr marL="27432" lvl="0" indent="0">
              <a:buClr>
                <a:srgbClr val="3891A7"/>
              </a:buClr>
              <a:buNone/>
            </a:pPr>
            <a:r>
              <a:rPr lang="en-GB" sz="2800" dirty="0">
                <a:solidFill>
                  <a:srgbClr val="4F271C">
                    <a:shade val="30000"/>
                    <a:satMod val="150000"/>
                  </a:srgbClr>
                </a:solidFill>
              </a:rPr>
              <a:t>Think about the overall meaning of the text</a:t>
            </a:r>
          </a:p>
        </p:txBody>
      </p:sp>
    </p:spTree>
    <p:extLst>
      <p:ext uri="{BB962C8B-B14F-4D97-AF65-F5344CB8AC3E}">
        <p14:creationId xmlns:p14="http://schemas.microsoft.com/office/powerpoint/2010/main" val="627293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solidFill>
                  <a:srgbClr val="4F271C">
                    <a:satMod val="130000"/>
                  </a:srgbClr>
                </a:solidFill>
                <a:effectLst/>
              </a:rPr>
              <a:t>Scanning – </a:t>
            </a:r>
            <a:r>
              <a:rPr lang="en-GB" sz="2800" dirty="0">
                <a:solidFill>
                  <a:srgbClr val="4F271C">
                    <a:satMod val="130000"/>
                  </a:srgbClr>
                </a:solidFill>
                <a:effectLst/>
              </a:rPr>
              <a:t>to find specific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Clr>
                <a:srgbClr val="3891A7"/>
              </a:buClr>
            </a:pPr>
            <a:r>
              <a:rPr lang="en-GB" sz="3000" b="1" dirty="0">
                <a:solidFill>
                  <a:prstClr val="black"/>
                </a:solidFill>
              </a:rPr>
              <a:t>Know</a:t>
            </a:r>
            <a:r>
              <a:rPr lang="en-GB" sz="3000" dirty="0">
                <a:solidFill>
                  <a:prstClr val="black"/>
                </a:solidFill>
              </a:rPr>
              <a:t> what questions / ideas you are trying to answer or respond to</a:t>
            </a:r>
          </a:p>
          <a:p>
            <a:pPr lvl="0">
              <a:buClr>
                <a:srgbClr val="3891A7"/>
              </a:buClr>
            </a:pPr>
            <a:r>
              <a:rPr lang="en-GB" sz="3000" b="1" dirty="0">
                <a:solidFill>
                  <a:prstClr val="black"/>
                </a:solidFill>
              </a:rPr>
              <a:t>Don’t</a:t>
            </a:r>
            <a:r>
              <a:rPr lang="en-GB" sz="3000" dirty="0">
                <a:solidFill>
                  <a:prstClr val="black"/>
                </a:solidFill>
              </a:rPr>
              <a:t> try and read every word</a:t>
            </a:r>
          </a:p>
          <a:p>
            <a:pPr lvl="0">
              <a:buClr>
                <a:srgbClr val="3891A7"/>
              </a:buClr>
            </a:pPr>
            <a:r>
              <a:rPr lang="en-GB" sz="3000" dirty="0">
                <a:solidFill>
                  <a:prstClr val="black"/>
                </a:solidFill>
              </a:rPr>
              <a:t>Read </a:t>
            </a:r>
            <a:r>
              <a:rPr lang="en-GB" sz="3000" b="1" dirty="0">
                <a:solidFill>
                  <a:prstClr val="black"/>
                </a:solidFill>
              </a:rPr>
              <a:t>vertically</a:t>
            </a:r>
            <a:r>
              <a:rPr lang="en-GB" sz="3000" dirty="0">
                <a:solidFill>
                  <a:prstClr val="black"/>
                </a:solidFill>
              </a:rPr>
              <a:t> rather than horizontally</a:t>
            </a:r>
          </a:p>
          <a:p>
            <a:pPr lvl="0">
              <a:buClr>
                <a:srgbClr val="3891A7"/>
              </a:buClr>
            </a:pPr>
            <a:r>
              <a:rPr lang="en-GB" sz="3000" b="1" dirty="0">
                <a:solidFill>
                  <a:prstClr val="black"/>
                </a:solidFill>
              </a:rPr>
              <a:t>Visualise</a:t>
            </a:r>
            <a:r>
              <a:rPr lang="en-GB" sz="3000" dirty="0">
                <a:solidFill>
                  <a:prstClr val="black"/>
                </a:solidFill>
              </a:rPr>
              <a:t> key words</a:t>
            </a:r>
          </a:p>
          <a:p>
            <a:pPr lvl="0">
              <a:buClr>
                <a:srgbClr val="3891A7"/>
              </a:buClr>
            </a:pPr>
            <a:r>
              <a:rPr lang="en-GB" sz="3000" dirty="0">
                <a:solidFill>
                  <a:prstClr val="black"/>
                </a:solidFill>
              </a:rPr>
              <a:t>Look for text </a:t>
            </a:r>
            <a:r>
              <a:rPr lang="en-GB" sz="3000" b="1" dirty="0">
                <a:solidFill>
                  <a:prstClr val="black"/>
                </a:solidFill>
              </a:rPr>
              <a:t>clues</a:t>
            </a:r>
            <a:r>
              <a:rPr lang="en-GB" sz="3000" dirty="0">
                <a:solidFill>
                  <a:prstClr val="black"/>
                </a:solidFill>
              </a:rPr>
              <a:t> – numbers, capital letters, length of words, punctuation, spelling patterns</a:t>
            </a:r>
          </a:p>
          <a:p>
            <a:pPr lvl="0">
              <a:buClr>
                <a:srgbClr val="3891A7"/>
              </a:buClr>
            </a:pPr>
            <a:r>
              <a:rPr lang="en-GB" sz="3000" dirty="0">
                <a:solidFill>
                  <a:prstClr val="black"/>
                </a:solidFill>
              </a:rPr>
              <a:t>Use </a:t>
            </a:r>
            <a:r>
              <a:rPr lang="en-GB" sz="3000" b="1" dirty="0">
                <a:solidFill>
                  <a:prstClr val="black"/>
                </a:solidFill>
              </a:rPr>
              <a:t>signposts</a:t>
            </a:r>
          </a:p>
          <a:p>
            <a:pPr lvl="0">
              <a:buClr>
                <a:srgbClr val="3891A7"/>
              </a:buClr>
            </a:pPr>
            <a:r>
              <a:rPr lang="en-GB" sz="3000" b="1" dirty="0">
                <a:solidFill>
                  <a:prstClr val="black"/>
                </a:solidFill>
              </a:rPr>
              <a:t>Use</a:t>
            </a:r>
            <a:r>
              <a:rPr lang="en-GB" sz="3000" dirty="0">
                <a:solidFill>
                  <a:prstClr val="black"/>
                </a:solidFill>
              </a:rPr>
              <a:t> layout / textual organisation features – e.g. sections or alphabetical order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04800"/>
            <a:ext cx="1112837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087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Resources to support reading at home: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GB" sz="2400" dirty="0"/>
              <a:t>nosycrow.com</a:t>
            </a:r>
          </a:p>
          <a:p>
            <a:pPr marL="82296" indent="0">
              <a:buNone/>
            </a:pPr>
            <a:r>
              <a:rPr lang="en-GB" sz="2400" dirty="0"/>
              <a:t>Nosy Crow is a prize-winning independent children's publisher based in the UK, storybook apps </a:t>
            </a:r>
          </a:p>
          <a:p>
            <a:pPr marL="82296" indent="0">
              <a:buNone/>
            </a:pPr>
            <a:r>
              <a:rPr lang="en-GB" sz="2400" b="1" dirty="0">
                <a:solidFill>
                  <a:srgbClr val="002060"/>
                </a:solidFill>
              </a:rPr>
              <a:t>https://ukla.org/news</a:t>
            </a:r>
          </a:p>
          <a:p>
            <a:pPr marL="82296" indent="0">
              <a:buNone/>
            </a:pPr>
            <a:r>
              <a:rPr lang="en-GB" sz="2400" dirty="0"/>
              <a:t>United Kingdom Literacy Association – shortlists of books for their annual award. Descriptions of books on the website.</a:t>
            </a:r>
          </a:p>
          <a:p>
            <a:pPr marL="82296" indent="0">
              <a:buNone/>
            </a:pPr>
            <a:r>
              <a:rPr lang="en-GB" sz="2400" dirty="0"/>
              <a:t>Stockport Book Awards – wider reading.</a:t>
            </a:r>
          </a:p>
          <a:p>
            <a:pPr marL="82296" indent="0">
              <a:buNone/>
            </a:pPr>
            <a:r>
              <a:rPr lang="en-GB" sz="2400" b="1" dirty="0">
                <a:solidFill>
                  <a:srgbClr val="002060"/>
                </a:solidFill>
                <a:hlinkClick r:id="rId2"/>
              </a:rPr>
              <a:t>http://www.booktrust.org.uk/</a:t>
            </a:r>
            <a:endParaRPr lang="en-GB" sz="2400" b="1" dirty="0">
              <a:solidFill>
                <a:srgbClr val="002060"/>
              </a:solidFill>
            </a:endParaRPr>
          </a:p>
          <a:p>
            <a:pPr marL="82296" indent="0">
              <a:buNone/>
            </a:pPr>
            <a:r>
              <a:rPr lang="en-GB" sz="2400" b="1" dirty="0">
                <a:solidFill>
                  <a:srgbClr val="002060"/>
                </a:solidFill>
                <a:hlinkClick r:id="rId3"/>
              </a:rPr>
              <a:t>http://www.lovereading4kids.co.uk</a:t>
            </a:r>
            <a:r>
              <a:rPr lang="en-GB" sz="2400" b="1" dirty="0">
                <a:hlinkClick r:id="rId3"/>
              </a:rPr>
              <a:t>/</a:t>
            </a:r>
            <a:endParaRPr lang="en-GB" sz="2400" b="1" dirty="0"/>
          </a:p>
          <a:p>
            <a:pPr marL="82296" indent="0">
              <a:buNone/>
            </a:pPr>
            <a:r>
              <a:rPr lang="en-GB" sz="2400" dirty="0">
                <a:hlinkClick r:id="rId4"/>
              </a:rPr>
              <a:t>www.laburnumhouse.co.uk/</a:t>
            </a:r>
            <a:endParaRPr lang="en-GB" sz="2400" dirty="0"/>
          </a:p>
          <a:p>
            <a:pPr marL="82296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93596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 for your diary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24400"/>
          </a:xfrm>
        </p:spPr>
        <p:txBody>
          <a:bodyPr>
            <a:normAutofit fontScale="55000" lnSpcReduction="20000"/>
          </a:bodyPr>
          <a:lstStyle/>
          <a:p>
            <a:pPr marL="82296" indent="0">
              <a:buNone/>
            </a:pPr>
            <a:r>
              <a:rPr lang="en-GB" dirty="0"/>
              <a:t>World Book Day  – In March each year</a:t>
            </a:r>
          </a:p>
          <a:p>
            <a:pPr marL="82296" indent="0">
              <a:buNone/>
            </a:pPr>
            <a:r>
              <a:rPr lang="en-GB" dirty="0"/>
              <a:t>Author visits:  Last year Gail Clarke and Sarah Holding</a:t>
            </a:r>
          </a:p>
          <a:p>
            <a:pPr marL="82296" indent="0">
              <a:buNone/>
            </a:pPr>
            <a:r>
              <a:rPr lang="en-GB" dirty="0"/>
              <a:t>The Book Fair in November each year – how we use the 80% commission to put exciting new books in each class library.</a:t>
            </a:r>
          </a:p>
          <a:p>
            <a:pPr marL="82296" lvl="0" indent="0">
              <a:buNone/>
            </a:pPr>
            <a:r>
              <a:rPr lang="en-GB" dirty="0"/>
              <a:t>The Reading Challenge:</a:t>
            </a:r>
          </a:p>
          <a:p>
            <a:r>
              <a:rPr lang="en-GB" dirty="0"/>
              <a:t> A book that has won an award.</a:t>
            </a:r>
          </a:p>
          <a:p>
            <a:pPr lvl="0"/>
            <a:r>
              <a:rPr lang="en-GB" dirty="0"/>
              <a:t>A classic novel.</a:t>
            </a:r>
          </a:p>
          <a:p>
            <a:pPr lvl="0"/>
            <a:r>
              <a:rPr lang="en-GB" dirty="0"/>
              <a:t>A book that makes you laugh.</a:t>
            </a:r>
          </a:p>
          <a:p>
            <a:pPr lvl="0"/>
            <a:r>
              <a:rPr lang="en-GB" dirty="0"/>
              <a:t>A book based on historical events.</a:t>
            </a:r>
          </a:p>
          <a:p>
            <a:pPr lvl="0"/>
            <a:r>
              <a:rPr lang="en-GB" dirty="0"/>
              <a:t>A book of poetry/ short stories.</a:t>
            </a:r>
          </a:p>
          <a:p>
            <a:pPr lvl="0"/>
            <a:r>
              <a:rPr lang="en-GB" dirty="0"/>
              <a:t>A book depicting a different culture.</a:t>
            </a:r>
          </a:p>
          <a:p>
            <a:pPr lvl="0"/>
            <a:r>
              <a:rPr lang="en-GB" dirty="0"/>
              <a:t>A book that’s been made into a film.</a:t>
            </a:r>
          </a:p>
          <a:p>
            <a:pPr lvl="0"/>
            <a:r>
              <a:rPr lang="en-GB" dirty="0"/>
              <a:t>A biography/autobiography.</a:t>
            </a:r>
          </a:p>
          <a:p>
            <a:pPr lvl="0"/>
            <a:r>
              <a:rPr lang="en-GB" dirty="0"/>
              <a:t>A book set during a war.</a:t>
            </a:r>
          </a:p>
          <a:p>
            <a:pPr lvl="0"/>
            <a:r>
              <a:rPr lang="en-GB" dirty="0"/>
              <a:t>A book based on a myth or a fairy-tale.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094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734</TotalTime>
  <Words>737</Words>
  <Application>Microsoft Office PowerPoint</Application>
  <PresentationFormat>On-screen Show (4:3)</PresentationFormat>
  <Paragraphs>84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Gill Sans MT</vt:lpstr>
      <vt:lpstr>Helvetica Light</vt:lpstr>
      <vt:lpstr>Times New Roman</vt:lpstr>
      <vt:lpstr>Verdana</vt:lpstr>
      <vt:lpstr>Wingdings 2</vt:lpstr>
      <vt:lpstr>Solstice</vt:lpstr>
      <vt:lpstr>Reading in Year 3 and 4</vt:lpstr>
      <vt:lpstr>Aims/Objectives Why are we here? </vt:lpstr>
      <vt:lpstr>Learning to read, reading to learn …</vt:lpstr>
      <vt:lpstr>Guided Reading</vt:lpstr>
      <vt:lpstr>The Accelerated Reader Program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Relevant information for Year 3</vt:lpstr>
      <vt:lpstr>PowerPoint Presentation</vt:lpstr>
      <vt:lpstr>Key Skills in Year 4 </vt:lpstr>
      <vt:lpstr>Scanning – to find specific information</vt:lpstr>
      <vt:lpstr>Resources to support reading at home:</vt:lpstr>
      <vt:lpstr>Dates for your diary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Hession</dc:creator>
  <cp:lastModifiedBy>Andrew Lee</cp:lastModifiedBy>
  <cp:revision>64</cp:revision>
  <cp:lastPrinted>2016-09-28T15:58:01Z</cp:lastPrinted>
  <dcterms:created xsi:type="dcterms:W3CDTF">2006-08-16T00:00:00Z</dcterms:created>
  <dcterms:modified xsi:type="dcterms:W3CDTF">2024-04-22T19:54:22Z</dcterms:modified>
</cp:coreProperties>
</file>