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8" r:id="rId3"/>
    <p:sldId id="257" r:id="rId4"/>
    <p:sldId id="264" r:id="rId5"/>
    <p:sldId id="259" r:id="rId6"/>
    <p:sldId id="262" r:id="rId7"/>
    <p:sldId id="263" r:id="rId8"/>
    <p:sldId id="261" r:id="rId9"/>
    <p:sldId id="260" r:id="rId10"/>
    <p:sldId id="266" r:id="rId11"/>
    <p:sldId id="265"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C61E8BD-8CD3-4544-9DFE-E9188C71C51D}" type="datetimeFigureOut">
              <a:rPr lang="en-GB" smtClean="0"/>
              <a:t>20/09/2022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47B982-FDE1-4A0B-B447-F23721FBC343}" type="slidenum">
              <a:rPr lang="en-GB" smtClean="0"/>
              <a:t>‹#›</a:t>
            </a:fld>
            <a:endParaRPr lang="en-GB"/>
          </a:p>
        </p:txBody>
      </p:sp>
    </p:spTree>
    <p:extLst>
      <p:ext uri="{BB962C8B-B14F-4D97-AF65-F5344CB8AC3E}">
        <p14:creationId xmlns:p14="http://schemas.microsoft.com/office/powerpoint/2010/main" val="3674425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C61E8BD-8CD3-4544-9DFE-E9188C71C51D}" type="datetimeFigureOut">
              <a:rPr lang="en-GB" smtClean="0"/>
              <a:t>20/09/2022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47B982-FDE1-4A0B-B447-F23721FBC343}" type="slidenum">
              <a:rPr lang="en-GB" smtClean="0"/>
              <a:t>‹#›</a:t>
            </a:fld>
            <a:endParaRPr lang="en-GB"/>
          </a:p>
        </p:txBody>
      </p:sp>
    </p:spTree>
    <p:extLst>
      <p:ext uri="{BB962C8B-B14F-4D97-AF65-F5344CB8AC3E}">
        <p14:creationId xmlns:p14="http://schemas.microsoft.com/office/powerpoint/2010/main" val="33968891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C61E8BD-8CD3-4544-9DFE-E9188C71C51D}" type="datetimeFigureOut">
              <a:rPr lang="en-GB" smtClean="0"/>
              <a:t>20/09/2022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47B982-FDE1-4A0B-B447-F23721FBC343}" type="slidenum">
              <a:rPr lang="en-GB" smtClean="0"/>
              <a:t>‹#›</a:t>
            </a:fld>
            <a:endParaRPr lang="en-GB"/>
          </a:p>
        </p:txBody>
      </p:sp>
    </p:spTree>
    <p:extLst>
      <p:ext uri="{BB962C8B-B14F-4D97-AF65-F5344CB8AC3E}">
        <p14:creationId xmlns:p14="http://schemas.microsoft.com/office/powerpoint/2010/main" val="24120312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C61E8BD-8CD3-4544-9DFE-E9188C71C51D}" type="datetimeFigureOut">
              <a:rPr lang="en-GB" smtClean="0"/>
              <a:t>20/09/2022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47B982-FDE1-4A0B-B447-F23721FBC343}" type="slidenum">
              <a:rPr lang="en-GB" smtClean="0"/>
              <a:t>‹#›</a:t>
            </a:fld>
            <a:endParaRPr lang="en-GB"/>
          </a:p>
        </p:txBody>
      </p:sp>
    </p:spTree>
    <p:extLst>
      <p:ext uri="{BB962C8B-B14F-4D97-AF65-F5344CB8AC3E}">
        <p14:creationId xmlns:p14="http://schemas.microsoft.com/office/powerpoint/2010/main" val="3850327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C61E8BD-8CD3-4544-9DFE-E9188C71C51D}" type="datetimeFigureOut">
              <a:rPr lang="en-GB" smtClean="0"/>
              <a:t>20/09/2022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647B982-FDE1-4A0B-B447-F23721FBC343}" type="slidenum">
              <a:rPr lang="en-GB" smtClean="0"/>
              <a:t>‹#›</a:t>
            </a:fld>
            <a:endParaRPr lang="en-GB"/>
          </a:p>
        </p:txBody>
      </p:sp>
    </p:spTree>
    <p:extLst>
      <p:ext uri="{BB962C8B-B14F-4D97-AF65-F5344CB8AC3E}">
        <p14:creationId xmlns:p14="http://schemas.microsoft.com/office/powerpoint/2010/main" val="1547197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6C61E8BD-8CD3-4544-9DFE-E9188C71C51D}" type="datetimeFigureOut">
              <a:rPr lang="en-GB" smtClean="0"/>
              <a:t>20/09/2022</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D647B982-FDE1-4A0B-B447-F23721FBC343}" type="slidenum">
              <a:rPr lang="en-GB" smtClean="0"/>
              <a:t>‹#›</a:t>
            </a:fld>
            <a:endParaRPr lang="en-GB"/>
          </a:p>
        </p:txBody>
      </p:sp>
    </p:spTree>
    <p:extLst>
      <p:ext uri="{BB962C8B-B14F-4D97-AF65-F5344CB8AC3E}">
        <p14:creationId xmlns:p14="http://schemas.microsoft.com/office/powerpoint/2010/main" val="4148762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6C61E8BD-8CD3-4544-9DFE-E9188C71C51D}" type="datetimeFigureOut">
              <a:rPr lang="en-GB" smtClean="0"/>
              <a:t>20/09/2022</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D647B982-FDE1-4A0B-B447-F23721FBC343}" type="slidenum">
              <a:rPr lang="en-GB" smtClean="0"/>
              <a:t>‹#›</a:t>
            </a:fld>
            <a:endParaRPr lang="en-GB"/>
          </a:p>
        </p:txBody>
      </p:sp>
    </p:spTree>
    <p:extLst>
      <p:ext uri="{BB962C8B-B14F-4D97-AF65-F5344CB8AC3E}">
        <p14:creationId xmlns:p14="http://schemas.microsoft.com/office/powerpoint/2010/main" val="3776470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6C61E8BD-8CD3-4544-9DFE-E9188C71C51D}" type="datetimeFigureOut">
              <a:rPr lang="en-GB" smtClean="0"/>
              <a:t>20/09/2022</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D647B982-FDE1-4A0B-B447-F23721FBC343}" type="slidenum">
              <a:rPr lang="en-GB" smtClean="0"/>
              <a:t>‹#›</a:t>
            </a:fld>
            <a:endParaRPr lang="en-GB"/>
          </a:p>
        </p:txBody>
      </p:sp>
    </p:spTree>
    <p:extLst>
      <p:ext uri="{BB962C8B-B14F-4D97-AF65-F5344CB8AC3E}">
        <p14:creationId xmlns:p14="http://schemas.microsoft.com/office/powerpoint/2010/main" val="34485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C61E8BD-8CD3-4544-9DFE-E9188C71C51D}" type="datetimeFigureOut">
              <a:rPr lang="en-GB" smtClean="0"/>
              <a:t>20/09/2022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47B982-FDE1-4A0B-B447-F23721FBC343}" type="slidenum">
              <a:rPr lang="en-GB" smtClean="0"/>
              <a:t>‹#›</a:t>
            </a:fld>
            <a:endParaRPr lang="en-GB"/>
          </a:p>
        </p:txBody>
      </p:sp>
    </p:spTree>
    <p:extLst>
      <p:ext uri="{BB962C8B-B14F-4D97-AF65-F5344CB8AC3E}">
        <p14:creationId xmlns:p14="http://schemas.microsoft.com/office/powerpoint/2010/main" val="216680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C61E8BD-8CD3-4544-9DFE-E9188C71C51D}" type="datetimeFigureOut">
              <a:rPr lang="en-GB" smtClean="0"/>
              <a:t>20/09/2022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47B982-FDE1-4A0B-B447-F23721FBC343}" type="slidenum">
              <a:rPr lang="en-GB" smtClean="0"/>
              <a:t>‹#›</a:t>
            </a:fld>
            <a:endParaRPr lang="en-GB"/>
          </a:p>
        </p:txBody>
      </p:sp>
    </p:spTree>
    <p:extLst>
      <p:ext uri="{BB962C8B-B14F-4D97-AF65-F5344CB8AC3E}">
        <p14:creationId xmlns:p14="http://schemas.microsoft.com/office/powerpoint/2010/main" val="2187623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6C61E8BD-8CD3-4544-9DFE-E9188C71C51D}" type="datetimeFigureOut">
              <a:rPr lang="en-GB" smtClean="0"/>
              <a:t>20/09/2022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47B982-FDE1-4A0B-B447-F23721FBC343}" type="slidenum">
              <a:rPr lang="en-GB" smtClean="0"/>
              <a:t>‹#›</a:t>
            </a:fld>
            <a:endParaRPr lang="en-GB"/>
          </a:p>
        </p:txBody>
      </p:sp>
    </p:spTree>
    <p:extLst>
      <p:ext uri="{BB962C8B-B14F-4D97-AF65-F5344CB8AC3E}">
        <p14:creationId xmlns:p14="http://schemas.microsoft.com/office/powerpoint/2010/main" val="373173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6C61E8BD-8CD3-4544-9DFE-E9188C71C51D}" type="datetimeFigureOut">
              <a:rPr lang="en-GB" smtClean="0"/>
              <a:t>20/09/2022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47B982-FDE1-4A0B-B447-F23721FBC343}" type="slidenum">
              <a:rPr lang="en-GB" smtClean="0"/>
              <a:t>‹#›</a:t>
            </a:fld>
            <a:endParaRPr lang="en-GB"/>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0115901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C61E8BD-8CD3-4544-9DFE-E9188C71C51D}" type="datetimeFigureOut">
              <a:rPr lang="en-GB" smtClean="0"/>
              <a:t>20/09/2022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47B982-FDE1-4A0B-B447-F23721FBC343}" type="slidenum">
              <a:rPr lang="en-GB" smtClean="0"/>
              <a:t>‹#›</a:t>
            </a:fld>
            <a:endParaRPr lang="en-GB"/>
          </a:p>
        </p:txBody>
      </p:sp>
    </p:spTree>
    <p:extLst>
      <p:ext uri="{BB962C8B-B14F-4D97-AF65-F5344CB8AC3E}">
        <p14:creationId xmlns:p14="http://schemas.microsoft.com/office/powerpoint/2010/main" val="30474701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C61E8BD-8CD3-4544-9DFE-E9188C71C51D}" type="datetimeFigureOut">
              <a:rPr lang="en-GB" smtClean="0"/>
              <a:t>20/09/2022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47B982-FDE1-4A0B-B447-F23721FBC343}" type="slidenum">
              <a:rPr lang="en-GB" smtClean="0"/>
              <a:t>‹#›</a:t>
            </a:fld>
            <a:endParaRPr lang="en-GB"/>
          </a:p>
        </p:txBody>
      </p:sp>
    </p:spTree>
    <p:extLst>
      <p:ext uri="{BB962C8B-B14F-4D97-AF65-F5344CB8AC3E}">
        <p14:creationId xmlns:p14="http://schemas.microsoft.com/office/powerpoint/2010/main" val="1976526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C61E8BD-8CD3-4544-9DFE-E9188C71C51D}" type="datetimeFigureOut">
              <a:rPr lang="en-GB" smtClean="0"/>
              <a:t>20/09/2022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47B982-FDE1-4A0B-B447-F23721FBC343}" type="slidenum">
              <a:rPr lang="en-GB" smtClean="0"/>
              <a:t>‹#›</a:t>
            </a:fld>
            <a:endParaRPr lang="en-GB"/>
          </a:p>
        </p:txBody>
      </p:sp>
    </p:spTree>
    <p:extLst>
      <p:ext uri="{BB962C8B-B14F-4D97-AF65-F5344CB8AC3E}">
        <p14:creationId xmlns:p14="http://schemas.microsoft.com/office/powerpoint/2010/main" val="28652172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C61E8BD-8CD3-4544-9DFE-E9188C71C51D}" type="datetimeFigureOut">
              <a:rPr lang="en-GB" smtClean="0"/>
              <a:t>20/09/2022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47B982-FDE1-4A0B-B447-F23721FBC343}" type="slidenum">
              <a:rPr lang="en-GB" smtClean="0"/>
              <a:t>‹#›</a:t>
            </a:fld>
            <a:endParaRPr lang="en-GB"/>
          </a:p>
        </p:txBody>
      </p:sp>
    </p:spTree>
    <p:extLst>
      <p:ext uri="{BB962C8B-B14F-4D97-AF65-F5344CB8AC3E}">
        <p14:creationId xmlns:p14="http://schemas.microsoft.com/office/powerpoint/2010/main" val="5797633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C61E8BD-8CD3-4544-9DFE-E9188C71C51D}" type="datetimeFigureOut">
              <a:rPr lang="en-GB" smtClean="0"/>
              <a:t>20/09/2022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47B982-FDE1-4A0B-B447-F23721FBC343}" type="slidenum">
              <a:rPr lang="en-GB" smtClean="0"/>
              <a:t>‹#›</a:t>
            </a:fld>
            <a:endParaRPr lang="en-GB"/>
          </a:p>
        </p:txBody>
      </p:sp>
    </p:spTree>
    <p:extLst>
      <p:ext uri="{BB962C8B-B14F-4D97-AF65-F5344CB8AC3E}">
        <p14:creationId xmlns:p14="http://schemas.microsoft.com/office/powerpoint/2010/main" val="2613989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6C61E8BD-8CD3-4544-9DFE-E9188C71C51D}" type="datetimeFigureOut">
              <a:rPr lang="en-GB" smtClean="0"/>
              <a:t>20/09/2022</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647B982-FDE1-4A0B-B447-F23721FBC343}" type="slidenum">
              <a:rPr lang="en-GB" smtClean="0"/>
              <a:t>‹#›</a:t>
            </a:fld>
            <a:endParaRPr lang="en-GB"/>
          </a:p>
        </p:txBody>
      </p:sp>
    </p:spTree>
    <p:extLst>
      <p:ext uri="{BB962C8B-B14F-4D97-AF65-F5344CB8AC3E}">
        <p14:creationId xmlns:p14="http://schemas.microsoft.com/office/powerpoint/2010/main" val="1769637413"/>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95367-1FB0-4149-A8EB-95D89C8365E3}"/>
              </a:ext>
            </a:extLst>
          </p:cNvPr>
          <p:cNvSpPr>
            <a:spLocks noGrp="1"/>
          </p:cNvSpPr>
          <p:nvPr>
            <p:ph type="ctrTitle"/>
          </p:nvPr>
        </p:nvSpPr>
        <p:spPr/>
        <p:txBody>
          <a:bodyPr/>
          <a:lstStyle/>
          <a:p>
            <a:r>
              <a:rPr lang="en-GB" dirty="0"/>
              <a:t>Year 1 Reading Meeting</a:t>
            </a:r>
          </a:p>
        </p:txBody>
      </p:sp>
    </p:spTree>
    <p:extLst>
      <p:ext uri="{BB962C8B-B14F-4D97-AF65-F5344CB8AC3E}">
        <p14:creationId xmlns:p14="http://schemas.microsoft.com/office/powerpoint/2010/main" val="9109463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EA4B9-E54E-4CA6-A794-A91462896E5C}"/>
              </a:ext>
            </a:extLst>
          </p:cNvPr>
          <p:cNvSpPr>
            <a:spLocks noGrp="1"/>
          </p:cNvSpPr>
          <p:nvPr>
            <p:ph type="title"/>
          </p:nvPr>
        </p:nvSpPr>
        <p:spPr/>
        <p:txBody>
          <a:bodyPr/>
          <a:lstStyle/>
          <a:p>
            <a:r>
              <a:rPr lang="en-GB" dirty="0"/>
              <a:t>Our new phonics programme</a:t>
            </a:r>
          </a:p>
        </p:txBody>
      </p:sp>
      <p:sp>
        <p:nvSpPr>
          <p:cNvPr id="3" name="Content Placeholder 2">
            <a:extLst>
              <a:ext uri="{FF2B5EF4-FFF2-40B4-BE49-F238E27FC236}">
                <a16:creationId xmlns:a16="http://schemas.microsoft.com/office/drawing/2014/main" id="{99C29166-4580-439A-8103-AF107B90FADA}"/>
              </a:ext>
            </a:extLst>
          </p:cNvPr>
          <p:cNvSpPr>
            <a:spLocks noGrp="1"/>
          </p:cNvSpPr>
          <p:nvPr>
            <p:ph idx="1"/>
          </p:nvPr>
        </p:nvSpPr>
        <p:spPr/>
        <p:txBody>
          <a:bodyPr/>
          <a:lstStyle/>
          <a:p>
            <a:r>
              <a:rPr lang="en-GB" dirty="0"/>
              <a:t>The DfE has instructed all schools to purchase and use a ‘Synthetic Systematic Phonics’ (SSP) programme</a:t>
            </a:r>
          </a:p>
          <a:p>
            <a:r>
              <a:rPr lang="en-GB" dirty="0"/>
              <a:t>A number of SSP schemes are approved and schools can choose the one the think best suits their school</a:t>
            </a:r>
          </a:p>
          <a:p>
            <a:r>
              <a:rPr lang="en-GB" dirty="0"/>
              <a:t>Our new SSP programme is called Reading Planet Rocket Phonics</a:t>
            </a:r>
          </a:p>
          <a:p>
            <a:r>
              <a:rPr lang="en-GB" dirty="0"/>
              <a:t>We purchased this scheme at the end of the last school year after visiting other schools who use different schemes</a:t>
            </a:r>
          </a:p>
          <a:p>
            <a:endParaRPr lang="en-GB" dirty="0"/>
          </a:p>
        </p:txBody>
      </p:sp>
    </p:spTree>
    <p:extLst>
      <p:ext uri="{BB962C8B-B14F-4D97-AF65-F5344CB8AC3E}">
        <p14:creationId xmlns:p14="http://schemas.microsoft.com/office/powerpoint/2010/main" val="37965886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9E363-DE06-430B-B1AD-771580EFB99C}"/>
              </a:ext>
            </a:extLst>
          </p:cNvPr>
          <p:cNvSpPr>
            <a:spLocks noGrp="1"/>
          </p:cNvSpPr>
          <p:nvPr>
            <p:ph type="title"/>
          </p:nvPr>
        </p:nvSpPr>
        <p:spPr/>
        <p:txBody>
          <a:bodyPr/>
          <a:lstStyle/>
          <a:p>
            <a:r>
              <a:rPr lang="en-GB" dirty="0"/>
              <a:t>A Quick Recap</a:t>
            </a:r>
          </a:p>
        </p:txBody>
      </p:sp>
      <p:sp>
        <p:nvSpPr>
          <p:cNvPr id="3" name="Content Placeholder 2">
            <a:extLst>
              <a:ext uri="{FF2B5EF4-FFF2-40B4-BE49-F238E27FC236}">
                <a16:creationId xmlns:a16="http://schemas.microsoft.com/office/drawing/2014/main" id="{6CE9DAA8-0108-479A-98C8-E1779FD80BE6}"/>
              </a:ext>
            </a:extLst>
          </p:cNvPr>
          <p:cNvSpPr>
            <a:spLocks noGrp="1"/>
          </p:cNvSpPr>
          <p:nvPr>
            <p:ph idx="1"/>
          </p:nvPr>
        </p:nvSpPr>
        <p:spPr/>
        <p:txBody>
          <a:bodyPr>
            <a:normAutofit/>
          </a:bodyPr>
          <a:lstStyle/>
          <a:p>
            <a:r>
              <a:rPr lang="en-GB" dirty="0"/>
              <a:t>Systematic Synthetic Phonics is a way of teaching children to read,</a:t>
            </a:r>
          </a:p>
          <a:p>
            <a:pPr marL="0" indent="0">
              <a:buNone/>
            </a:pPr>
            <a:r>
              <a:rPr lang="en-GB" dirty="0"/>
              <a:t>write and spell. The sounds that children learn are taught in a specific, systematic order (not alphabetically) so that children can begin to build words from these sounds as early as possible.</a:t>
            </a:r>
          </a:p>
          <a:p>
            <a:r>
              <a:rPr lang="en-GB" dirty="0"/>
              <a:t>Phonics supports children to hear, identify and link the sounds that</a:t>
            </a:r>
          </a:p>
          <a:p>
            <a:pPr marL="0" indent="0">
              <a:buNone/>
            </a:pPr>
            <a:r>
              <a:rPr lang="en-GB" dirty="0"/>
              <a:t>letters make (phonemes) to what the letters look like when written</a:t>
            </a:r>
          </a:p>
          <a:p>
            <a:pPr marL="0" indent="0">
              <a:buNone/>
            </a:pPr>
            <a:r>
              <a:rPr lang="en-GB" dirty="0"/>
              <a:t>down (graphemes). This helps children to recognise and read words,</a:t>
            </a:r>
          </a:p>
          <a:p>
            <a:pPr marL="0" indent="0">
              <a:buNone/>
            </a:pPr>
            <a:r>
              <a:rPr lang="en-GB" dirty="0"/>
              <a:t>using knowledge of the sounds to read new or unfamiliar words.</a:t>
            </a:r>
          </a:p>
          <a:p>
            <a:pPr marL="0" indent="0">
              <a:buNone/>
            </a:pPr>
            <a:r>
              <a:rPr lang="en-GB" b="1" dirty="0">
                <a:solidFill>
                  <a:srgbClr val="FFFF00"/>
                </a:solidFill>
              </a:rPr>
              <a:t>Your children have been taught in this way in Reception, but not via the Rocket Reading Planet scheme</a:t>
            </a:r>
          </a:p>
        </p:txBody>
      </p:sp>
    </p:spTree>
    <p:extLst>
      <p:ext uri="{BB962C8B-B14F-4D97-AF65-F5344CB8AC3E}">
        <p14:creationId xmlns:p14="http://schemas.microsoft.com/office/powerpoint/2010/main" val="3154766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6E339-B86D-47BE-8CE1-8EFA549E4D18}"/>
              </a:ext>
            </a:extLst>
          </p:cNvPr>
          <p:cNvSpPr>
            <a:spLocks noGrp="1"/>
          </p:cNvSpPr>
          <p:nvPr>
            <p:ph type="title"/>
          </p:nvPr>
        </p:nvSpPr>
        <p:spPr/>
        <p:txBody>
          <a:bodyPr/>
          <a:lstStyle/>
          <a:p>
            <a:r>
              <a:rPr lang="en-GB" dirty="0"/>
              <a:t>Why is phonics so important?</a:t>
            </a:r>
          </a:p>
        </p:txBody>
      </p:sp>
      <p:sp>
        <p:nvSpPr>
          <p:cNvPr id="3" name="Content Placeholder 2">
            <a:extLst>
              <a:ext uri="{FF2B5EF4-FFF2-40B4-BE49-F238E27FC236}">
                <a16:creationId xmlns:a16="http://schemas.microsoft.com/office/drawing/2014/main" id="{A095B894-4886-4CA7-9899-F22952F9EC1C}"/>
              </a:ext>
            </a:extLst>
          </p:cNvPr>
          <p:cNvSpPr>
            <a:spLocks noGrp="1"/>
          </p:cNvSpPr>
          <p:nvPr>
            <p:ph idx="1"/>
          </p:nvPr>
        </p:nvSpPr>
        <p:spPr/>
        <p:txBody>
          <a:bodyPr/>
          <a:lstStyle/>
          <a:p>
            <a:r>
              <a:rPr lang="en-GB" dirty="0"/>
              <a:t>When we come across an unfamiliar word, we use phonic knowledge to decode it. </a:t>
            </a:r>
          </a:p>
          <a:p>
            <a:r>
              <a:rPr lang="en-GB" dirty="0"/>
              <a:t>We cannot read every word by sight, as our brains do not have the capacity</a:t>
            </a:r>
          </a:p>
          <a:p>
            <a:r>
              <a:rPr lang="en-GB" dirty="0"/>
              <a:t>Children experience difficulties when they do not have good phonic knowledge as they cannot decode unfamiliar words and will guess based on the shape of the word</a:t>
            </a:r>
          </a:p>
          <a:p>
            <a:r>
              <a:rPr lang="en-GB" dirty="0"/>
              <a:t>This impacts on their reading accuracy and therefore fluency and comprehension</a:t>
            </a:r>
          </a:p>
        </p:txBody>
      </p:sp>
    </p:spTree>
    <p:extLst>
      <p:ext uri="{BB962C8B-B14F-4D97-AF65-F5344CB8AC3E}">
        <p14:creationId xmlns:p14="http://schemas.microsoft.com/office/powerpoint/2010/main" val="23906748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910E-A54A-47A0-BA14-07309827740E}"/>
              </a:ext>
            </a:extLst>
          </p:cNvPr>
          <p:cNvSpPr>
            <a:spLocks noGrp="1"/>
          </p:cNvSpPr>
          <p:nvPr>
            <p:ph type="title"/>
          </p:nvPr>
        </p:nvSpPr>
        <p:spPr/>
        <p:txBody>
          <a:bodyPr/>
          <a:lstStyle/>
          <a:p>
            <a:r>
              <a:rPr lang="en-GB" sz="3600" dirty="0"/>
              <a:t>The Rocket Reading Planet Programme</a:t>
            </a:r>
          </a:p>
        </p:txBody>
      </p:sp>
      <p:sp>
        <p:nvSpPr>
          <p:cNvPr id="3" name="Content Placeholder 2">
            <a:extLst>
              <a:ext uri="{FF2B5EF4-FFF2-40B4-BE49-F238E27FC236}">
                <a16:creationId xmlns:a16="http://schemas.microsoft.com/office/drawing/2014/main" id="{5A1F1425-D820-4A60-ADB5-98B3ECE2F0F2}"/>
              </a:ext>
            </a:extLst>
          </p:cNvPr>
          <p:cNvSpPr>
            <a:spLocks noGrp="1"/>
          </p:cNvSpPr>
          <p:nvPr>
            <p:ph idx="1"/>
          </p:nvPr>
        </p:nvSpPr>
        <p:spPr/>
        <p:txBody>
          <a:bodyPr>
            <a:normAutofit/>
          </a:bodyPr>
          <a:lstStyle/>
          <a:p>
            <a:r>
              <a:rPr lang="en-GB" dirty="0"/>
              <a:t>Engaging resources such as </a:t>
            </a:r>
          </a:p>
          <a:p>
            <a:pPr lvl="1"/>
            <a:r>
              <a:rPr lang="en-GB" sz="2000" dirty="0"/>
              <a:t>flashcards</a:t>
            </a:r>
          </a:p>
          <a:p>
            <a:pPr lvl="1"/>
            <a:r>
              <a:rPr lang="en-GB" sz="2000" dirty="0"/>
              <a:t>sound mats</a:t>
            </a:r>
          </a:p>
          <a:p>
            <a:pPr lvl="1"/>
            <a:r>
              <a:rPr lang="en-GB" sz="2000" dirty="0"/>
              <a:t>Online interactive Big Books </a:t>
            </a:r>
          </a:p>
          <a:p>
            <a:pPr lvl="1"/>
            <a:r>
              <a:rPr lang="en-GB" sz="2000" dirty="0"/>
              <a:t>Online quizzes to develop learning further. </a:t>
            </a:r>
          </a:p>
          <a:p>
            <a:r>
              <a:rPr lang="en-GB" dirty="0"/>
              <a:t>A fully matched series of decodable reading books from a variety</a:t>
            </a:r>
          </a:p>
          <a:p>
            <a:pPr marL="0" indent="0">
              <a:buNone/>
            </a:pPr>
            <a:r>
              <a:rPr lang="en-GB" dirty="0"/>
              <a:t>of genres, which will be used in class as well as sent home for home</a:t>
            </a:r>
          </a:p>
          <a:p>
            <a:pPr marL="0" indent="0">
              <a:buNone/>
            </a:pPr>
            <a:r>
              <a:rPr lang="en-GB" dirty="0"/>
              <a:t>reading – </a:t>
            </a:r>
            <a:r>
              <a:rPr lang="en-GB" b="1" dirty="0">
                <a:solidFill>
                  <a:srgbClr val="FFFF00"/>
                </a:solidFill>
              </a:rPr>
              <a:t>this is where you will notice a difference from Reception</a:t>
            </a:r>
          </a:p>
        </p:txBody>
      </p:sp>
    </p:spTree>
    <p:extLst>
      <p:ext uri="{BB962C8B-B14F-4D97-AF65-F5344CB8AC3E}">
        <p14:creationId xmlns:p14="http://schemas.microsoft.com/office/powerpoint/2010/main" val="17317765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ACE98-4086-44C5-8B84-72561FA5E9E8}"/>
              </a:ext>
            </a:extLst>
          </p:cNvPr>
          <p:cNvSpPr>
            <a:spLocks noGrp="1"/>
          </p:cNvSpPr>
          <p:nvPr>
            <p:ph type="title"/>
          </p:nvPr>
        </p:nvSpPr>
        <p:spPr/>
        <p:txBody>
          <a:bodyPr/>
          <a:lstStyle/>
          <a:p>
            <a:r>
              <a:rPr lang="en-GB" dirty="0"/>
              <a:t>How the lessons are structured</a:t>
            </a:r>
          </a:p>
        </p:txBody>
      </p:sp>
      <p:sp>
        <p:nvSpPr>
          <p:cNvPr id="3" name="Content Placeholder 2">
            <a:extLst>
              <a:ext uri="{FF2B5EF4-FFF2-40B4-BE49-F238E27FC236}">
                <a16:creationId xmlns:a16="http://schemas.microsoft.com/office/drawing/2014/main" id="{420CA998-8A2F-45A8-A96A-C73A19545FCE}"/>
              </a:ext>
            </a:extLst>
          </p:cNvPr>
          <p:cNvSpPr>
            <a:spLocks noGrp="1"/>
          </p:cNvSpPr>
          <p:nvPr>
            <p:ph idx="1"/>
          </p:nvPr>
        </p:nvSpPr>
        <p:spPr/>
        <p:txBody>
          <a:bodyPr>
            <a:noAutofit/>
          </a:bodyPr>
          <a:lstStyle/>
          <a:p>
            <a:r>
              <a:rPr lang="en-GB" sz="2400" dirty="0"/>
              <a:t>1 session per day</a:t>
            </a:r>
          </a:p>
          <a:p>
            <a:r>
              <a:rPr lang="en-GB" sz="2400" dirty="0"/>
              <a:t>2 sounds per week</a:t>
            </a:r>
          </a:p>
          <a:p>
            <a:r>
              <a:rPr lang="en-GB" sz="2400" dirty="0"/>
              <a:t>Each sound is taught for 2 days – one day is focussed on </a:t>
            </a:r>
            <a:r>
              <a:rPr lang="en-GB" sz="2400" dirty="0">
                <a:solidFill>
                  <a:srgbClr val="FF0000"/>
                </a:solidFill>
              </a:rPr>
              <a:t>reading</a:t>
            </a:r>
            <a:r>
              <a:rPr lang="en-GB" sz="2400" dirty="0"/>
              <a:t> using the sound, one day is focussed on </a:t>
            </a:r>
            <a:r>
              <a:rPr lang="en-GB" sz="2400" dirty="0">
                <a:solidFill>
                  <a:srgbClr val="FF0000"/>
                </a:solidFill>
              </a:rPr>
              <a:t>spelling</a:t>
            </a:r>
            <a:r>
              <a:rPr lang="en-GB" sz="2400" dirty="0"/>
              <a:t> using the sound</a:t>
            </a:r>
          </a:p>
          <a:p>
            <a:r>
              <a:rPr lang="en-GB" sz="2400" dirty="0"/>
              <a:t>The final lesson of the week is focussed on common exception (tricky) words</a:t>
            </a:r>
          </a:p>
        </p:txBody>
      </p:sp>
    </p:spTree>
    <p:extLst>
      <p:ext uri="{BB962C8B-B14F-4D97-AF65-F5344CB8AC3E}">
        <p14:creationId xmlns:p14="http://schemas.microsoft.com/office/powerpoint/2010/main" val="9742053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3D4A9-53D2-453F-ACAA-F0761D031B6F}"/>
              </a:ext>
            </a:extLst>
          </p:cNvPr>
          <p:cNvSpPr>
            <a:spLocks noGrp="1"/>
          </p:cNvSpPr>
          <p:nvPr>
            <p:ph type="title"/>
          </p:nvPr>
        </p:nvSpPr>
        <p:spPr/>
        <p:txBody>
          <a:bodyPr/>
          <a:lstStyle/>
          <a:p>
            <a:r>
              <a:rPr lang="en-GB" dirty="0"/>
              <a:t>How the lessons are structured cont.</a:t>
            </a:r>
          </a:p>
        </p:txBody>
      </p:sp>
      <p:sp>
        <p:nvSpPr>
          <p:cNvPr id="3" name="Content Placeholder 2">
            <a:extLst>
              <a:ext uri="{FF2B5EF4-FFF2-40B4-BE49-F238E27FC236}">
                <a16:creationId xmlns:a16="http://schemas.microsoft.com/office/drawing/2014/main" id="{9731C6A6-6A3E-4AE5-BF21-8845DD91805D}"/>
              </a:ext>
            </a:extLst>
          </p:cNvPr>
          <p:cNvSpPr>
            <a:spLocks noGrp="1"/>
          </p:cNvSpPr>
          <p:nvPr>
            <p:ph idx="1"/>
          </p:nvPr>
        </p:nvSpPr>
        <p:spPr>
          <a:xfrm>
            <a:off x="838200" y="1560581"/>
            <a:ext cx="10515600" cy="4932293"/>
          </a:xfrm>
        </p:spPr>
        <p:txBody>
          <a:bodyPr>
            <a:normAutofit lnSpcReduction="10000"/>
          </a:bodyPr>
          <a:lstStyle/>
          <a:p>
            <a:endParaRPr lang="en-GB" dirty="0"/>
          </a:p>
          <a:p>
            <a:endParaRPr lang="en-GB" dirty="0"/>
          </a:p>
          <a:p>
            <a:r>
              <a:rPr lang="en-GB" sz="2400" dirty="0"/>
              <a:t>Previous sounds are reviewed using interactive or hard copy flash cards</a:t>
            </a:r>
          </a:p>
          <a:p>
            <a:r>
              <a:rPr lang="en-GB" sz="2400" dirty="0"/>
              <a:t>Each sound is introduced via an interactive Big Book story, this story lasts for a number of weeks with different sections focussing on each sound</a:t>
            </a:r>
          </a:p>
          <a:p>
            <a:r>
              <a:rPr lang="en-GB" sz="2400" dirty="0"/>
              <a:t>Each child has a Pupil Practice Book. They each complete a page in this book , focussing on reading or writing using that day’s sound, depending on the day</a:t>
            </a:r>
          </a:p>
          <a:p>
            <a:r>
              <a:rPr lang="en-GB" sz="2400" dirty="0"/>
              <a:t>Children take part in ‘guided reading’ using specific books from the programme. Usually this is a small group activity</a:t>
            </a:r>
          </a:p>
          <a:p>
            <a:endParaRPr lang="en-GB" dirty="0"/>
          </a:p>
        </p:txBody>
      </p:sp>
    </p:spTree>
    <p:extLst>
      <p:ext uri="{BB962C8B-B14F-4D97-AF65-F5344CB8AC3E}">
        <p14:creationId xmlns:p14="http://schemas.microsoft.com/office/powerpoint/2010/main" val="14711509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5FA7C-B11F-4B00-86E0-5641F2AA7E74}"/>
              </a:ext>
            </a:extLst>
          </p:cNvPr>
          <p:cNvSpPr>
            <a:spLocks noGrp="1"/>
          </p:cNvSpPr>
          <p:nvPr>
            <p:ph type="title"/>
          </p:nvPr>
        </p:nvSpPr>
        <p:spPr/>
        <p:txBody>
          <a:bodyPr/>
          <a:lstStyle/>
          <a:p>
            <a:r>
              <a:rPr lang="en-GB" dirty="0"/>
              <a:t>Reading books for home</a:t>
            </a:r>
          </a:p>
        </p:txBody>
      </p:sp>
      <p:sp>
        <p:nvSpPr>
          <p:cNvPr id="3" name="Content Placeholder 2">
            <a:extLst>
              <a:ext uri="{FF2B5EF4-FFF2-40B4-BE49-F238E27FC236}">
                <a16:creationId xmlns:a16="http://schemas.microsoft.com/office/drawing/2014/main" id="{3B0AC31C-2BF0-450B-87D7-A04472666EFA}"/>
              </a:ext>
            </a:extLst>
          </p:cNvPr>
          <p:cNvSpPr>
            <a:spLocks noGrp="1"/>
          </p:cNvSpPr>
          <p:nvPr>
            <p:ph idx="1"/>
          </p:nvPr>
        </p:nvSpPr>
        <p:spPr/>
        <p:txBody>
          <a:bodyPr>
            <a:normAutofit/>
          </a:bodyPr>
          <a:lstStyle/>
          <a:p>
            <a:r>
              <a:rPr lang="en-GB" dirty="0"/>
              <a:t>When a total set of sounds has been taught in school, the ‘colour band’ set of reading books containing these sounds is released to the children</a:t>
            </a:r>
          </a:p>
          <a:p>
            <a:r>
              <a:rPr lang="en-GB" dirty="0"/>
              <a:t>This ensures that all sounds and common exception (tricky) words that your child encounters in their Rocket Phonics reading book </a:t>
            </a:r>
            <a:r>
              <a:rPr lang="en-GB" dirty="0">
                <a:solidFill>
                  <a:srgbClr val="FF0000"/>
                </a:solidFill>
              </a:rPr>
              <a:t>have been taught during lessons</a:t>
            </a:r>
          </a:p>
          <a:p>
            <a:r>
              <a:rPr lang="en-GB" dirty="0"/>
              <a:t>Your child will get one Rocket Reading Planet book on Mondays. On Thursdays, this book will be changed for a new Rocket Reading Planet book PLUS a reading book from our previous reading scheme.</a:t>
            </a:r>
          </a:p>
          <a:p>
            <a:r>
              <a:rPr lang="en-GB" dirty="0"/>
              <a:t>Your child will also be given the opportunity to choose a sharing book from our library for you to read to your child. </a:t>
            </a:r>
          </a:p>
          <a:p>
            <a:endParaRPr lang="en-GB" dirty="0"/>
          </a:p>
        </p:txBody>
      </p:sp>
    </p:spTree>
    <p:extLst>
      <p:ext uri="{BB962C8B-B14F-4D97-AF65-F5344CB8AC3E}">
        <p14:creationId xmlns:p14="http://schemas.microsoft.com/office/powerpoint/2010/main" val="20576552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664F4-40B9-4D1A-893B-C87F54B7B6A9}"/>
              </a:ext>
            </a:extLst>
          </p:cNvPr>
          <p:cNvSpPr>
            <a:spLocks noGrp="1"/>
          </p:cNvSpPr>
          <p:nvPr>
            <p:ph type="title"/>
          </p:nvPr>
        </p:nvSpPr>
        <p:spPr/>
        <p:txBody>
          <a:bodyPr/>
          <a:lstStyle/>
          <a:p>
            <a:r>
              <a:rPr lang="en-GB" dirty="0"/>
              <a:t>Your child’s Rocket phonics books</a:t>
            </a:r>
          </a:p>
        </p:txBody>
      </p:sp>
      <p:sp>
        <p:nvSpPr>
          <p:cNvPr id="3" name="Content Placeholder 2">
            <a:extLst>
              <a:ext uri="{FF2B5EF4-FFF2-40B4-BE49-F238E27FC236}">
                <a16:creationId xmlns:a16="http://schemas.microsoft.com/office/drawing/2014/main" id="{2E432286-6073-4F46-8E84-06448920FE15}"/>
              </a:ext>
            </a:extLst>
          </p:cNvPr>
          <p:cNvSpPr>
            <a:spLocks noGrp="1"/>
          </p:cNvSpPr>
          <p:nvPr>
            <p:ph idx="1"/>
          </p:nvPr>
        </p:nvSpPr>
        <p:spPr/>
        <p:txBody>
          <a:bodyPr/>
          <a:lstStyle/>
          <a:p>
            <a:r>
              <a:rPr lang="en-GB" dirty="0"/>
              <a:t>Children should read each book </a:t>
            </a:r>
            <a:r>
              <a:rPr lang="en-GB" dirty="0">
                <a:solidFill>
                  <a:srgbClr val="FF0000"/>
                </a:solidFill>
              </a:rPr>
              <a:t>at least twice</a:t>
            </a:r>
          </a:p>
          <a:p>
            <a:r>
              <a:rPr lang="en-GB" dirty="0"/>
              <a:t>Why?</a:t>
            </a:r>
          </a:p>
          <a:p>
            <a:pPr lvl="1"/>
            <a:r>
              <a:rPr lang="en-GB" dirty="0"/>
              <a:t>The first read is to decode the words, this may be more ‘slow going’ as it involves using phonic knowledge to sound out unfamiliar words. Also your child may enjoy looking at and talking about the illustrations more during their first read as they have not seen it before.</a:t>
            </a:r>
          </a:p>
          <a:p>
            <a:pPr lvl="1"/>
            <a:r>
              <a:rPr lang="en-GB" dirty="0"/>
              <a:t>When reading a book a second and third time children become more familiar with the text and can practise fluency skills - expression, using punctuation to pause and changing their tone of voice etc.</a:t>
            </a:r>
          </a:p>
          <a:p>
            <a:pPr lvl="1"/>
            <a:r>
              <a:rPr lang="en-GB" dirty="0"/>
              <a:t>We read for enjoyment and to gain knowledge and children need all of these skills in order to get to this stage.</a:t>
            </a:r>
          </a:p>
        </p:txBody>
      </p:sp>
    </p:spTree>
    <p:extLst>
      <p:ext uri="{BB962C8B-B14F-4D97-AF65-F5344CB8AC3E}">
        <p14:creationId xmlns:p14="http://schemas.microsoft.com/office/powerpoint/2010/main" val="23941105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503A5-DF07-4E33-BA7D-C7F842D6375E}"/>
              </a:ext>
            </a:extLst>
          </p:cNvPr>
          <p:cNvSpPr>
            <a:spLocks noGrp="1"/>
          </p:cNvSpPr>
          <p:nvPr>
            <p:ph type="title"/>
          </p:nvPr>
        </p:nvSpPr>
        <p:spPr/>
        <p:txBody>
          <a:bodyPr/>
          <a:lstStyle/>
          <a:p>
            <a:r>
              <a:rPr lang="en-GB" dirty="0"/>
              <a:t>Word Strips</a:t>
            </a:r>
          </a:p>
        </p:txBody>
      </p:sp>
      <p:sp>
        <p:nvSpPr>
          <p:cNvPr id="3" name="Content Placeholder 2">
            <a:extLst>
              <a:ext uri="{FF2B5EF4-FFF2-40B4-BE49-F238E27FC236}">
                <a16:creationId xmlns:a16="http://schemas.microsoft.com/office/drawing/2014/main" id="{3D017323-05A9-40E2-84EB-51FF97DA6CC8}"/>
              </a:ext>
            </a:extLst>
          </p:cNvPr>
          <p:cNvSpPr>
            <a:spLocks noGrp="1"/>
          </p:cNvSpPr>
          <p:nvPr>
            <p:ph idx="1"/>
          </p:nvPr>
        </p:nvSpPr>
        <p:spPr/>
        <p:txBody>
          <a:bodyPr>
            <a:normAutofit/>
          </a:bodyPr>
          <a:lstStyle/>
          <a:p>
            <a:r>
              <a:rPr lang="en-GB" sz="2800" dirty="0"/>
              <a:t>You will receive 2 word strips per week to keep in your child’s word strip wallet</a:t>
            </a:r>
          </a:p>
          <a:p>
            <a:endParaRPr lang="en-GB" sz="2800" dirty="0"/>
          </a:p>
          <a:p>
            <a:r>
              <a:rPr lang="en-GB" sz="2800" dirty="0"/>
              <a:t>There are no sound buttons under the sounds on the strips</a:t>
            </a:r>
          </a:p>
        </p:txBody>
      </p:sp>
    </p:spTree>
    <p:extLst>
      <p:ext uri="{BB962C8B-B14F-4D97-AF65-F5344CB8AC3E}">
        <p14:creationId xmlns:p14="http://schemas.microsoft.com/office/powerpoint/2010/main" val="3033441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F1D8B-BCD7-4D1C-A20A-2C36BB6D1934}"/>
              </a:ext>
            </a:extLst>
          </p:cNvPr>
          <p:cNvSpPr>
            <a:spLocks noGrp="1"/>
          </p:cNvSpPr>
          <p:nvPr>
            <p:ph type="title"/>
          </p:nvPr>
        </p:nvSpPr>
        <p:spPr/>
        <p:txBody>
          <a:bodyPr/>
          <a:lstStyle/>
          <a:p>
            <a:r>
              <a:rPr lang="en-GB" dirty="0"/>
              <a:t>At home</a:t>
            </a:r>
          </a:p>
        </p:txBody>
      </p:sp>
      <p:sp>
        <p:nvSpPr>
          <p:cNvPr id="3" name="Content Placeholder 2">
            <a:extLst>
              <a:ext uri="{FF2B5EF4-FFF2-40B4-BE49-F238E27FC236}">
                <a16:creationId xmlns:a16="http://schemas.microsoft.com/office/drawing/2014/main" id="{705CED02-1CD8-4A8D-B748-FE6A3A894455}"/>
              </a:ext>
            </a:extLst>
          </p:cNvPr>
          <p:cNvSpPr>
            <a:spLocks noGrp="1"/>
          </p:cNvSpPr>
          <p:nvPr>
            <p:ph idx="1"/>
          </p:nvPr>
        </p:nvSpPr>
        <p:spPr/>
        <p:txBody>
          <a:bodyPr/>
          <a:lstStyle/>
          <a:p>
            <a:r>
              <a:rPr lang="en-GB" sz="2800" dirty="0"/>
              <a:t>Look at the back of the books for suggestions</a:t>
            </a:r>
          </a:p>
          <a:p>
            <a:r>
              <a:rPr lang="en-GB" sz="2800" dirty="0"/>
              <a:t>Education City phonics games</a:t>
            </a:r>
          </a:p>
          <a:p>
            <a:r>
              <a:rPr lang="en-GB" sz="2800" dirty="0"/>
              <a:t>Ask staff at school if unsure</a:t>
            </a:r>
          </a:p>
          <a:p>
            <a:endParaRPr lang="en-GB" dirty="0"/>
          </a:p>
        </p:txBody>
      </p:sp>
    </p:spTree>
    <p:extLst>
      <p:ext uri="{BB962C8B-B14F-4D97-AF65-F5344CB8AC3E}">
        <p14:creationId xmlns:p14="http://schemas.microsoft.com/office/powerpoint/2010/main" val="9276659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emplate>Ion</Template>
  <TotalTime>611</TotalTime>
  <Words>787</Words>
  <Application>Microsoft Office PowerPoint</Application>
  <PresentationFormat>Widescreen</PresentationFormat>
  <Paragraphs>59</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Year 1 Reading Meeting</vt:lpstr>
      <vt:lpstr>Our new phonics programme</vt:lpstr>
      <vt:lpstr>A Quick Recap</vt:lpstr>
      <vt:lpstr>Why is phonics so important?</vt:lpstr>
      <vt:lpstr>The Rocket Reading Planet Programme</vt:lpstr>
      <vt:lpstr>How the lessons are structured</vt:lpstr>
      <vt:lpstr>How the lessons are structured cont.</vt:lpstr>
      <vt:lpstr>Reading books for home</vt:lpstr>
      <vt:lpstr>Your child’s Rocket phonics books</vt:lpstr>
      <vt:lpstr>Word Strips</vt:lpstr>
      <vt:lpstr>At home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Reading Meeting</dc:title>
  <dc:creator>Joanne Hill</dc:creator>
  <cp:lastModifiedBy>Joanne Hill</cp:lastModifiedBy>
  <cp:revision>14</cp:revision>
  <dcterms:created xsi:type="dcterms:W3CDTF">2022-09-13T07:12:41Z</dcterms:created>
  <dcterms:modified xsi:type="dcterms:W3CDTF">2022-09-20T15:32:18Z</dcterms:modified>
</cp:coreProperties>
</file>